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23"/>
  </p:notesMasterIdLst>
  <p:handoutMasterIdLst>
    <p:handoutMasterId r:id="rId24"/>
  </p:handoutMasterIdLst>
  <p:sldIdLst>
    <p:sldId id="282" r:id="rId5"/>
    <p:sldId id="285" r:id="rId6"/>
    <p:sldId id="303" r:id="rId7"/>
    <p:sldId id="283" r:id="rId8"/>
    <p:sldId id="318" r:id="rId9"/>
    <p:sldId id="317" r:id="rId10"/>
    <p:sldId id="319" r:id="rId11"/>
    <p:sldId id="284" r:id="rId12"/>
    <p:sldId id="320" r:id="rId13"/>
    <p:sldId id="302" r:id="rId14"/>
    <p:sldId id="313" r:id="rId15"/>
    <p:sldId id="314" r:id="rId16"/>
    <p:sldId id="315" r:id="rId17"/>
    <p:sldId id="316" r:id="rId18"/>
    <p:sldId id="308" r:id="rId19"/>
    <p:sldId id="290" r:id="rId20"/>
    <p:sldId id="321" r:id="rId21"/>
    <p:sldId id="298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877" autoAdjust="0"/>
  </p:normalViewPr>
  <p:slideViewPr>
    <p:cSldViewPr snapToGrid="0">
      <p:cViewPr varScale="1">
        <p:scale>
          <a:sx n="43" d="100"/>
          <a:sy n="43" d="100"/>
        </p:scale>
        <p:origin x="1752" y="5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6676F3-3A56-4CB7-8D5A-404E6E43D3E7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E28E0E-2BB2-4AA0-B173-66E846C563DD}">
      <dgm:prSet/>
      <dgm:spPr/>
      <dgm:t>
        <a:bodyPr anchor="t"/>
        <a:lstStyle/>
        <a:p>
          <a:r>
            <a:rPr lang="en-US" err="1"/>
            <a:t>Miskatonic</a:t>
          </a:r>
          <a:r>
            <a:rPr lang="en-US"/>
            <a:t> University :</a:t>
          </a:r>
        </a:p>
        <a:p>
          <a:r>
            <a:rPr lang="en-US"/>
            <a:t> </a:t>
          </a:r>
          <a:r>
            <a:rPr lang="en-US" err="1"/>
            <a:t>Souhaite</a:t>
          </a:r>
          <a:r>
            <a:rPr lang="en-US"/>
            <a:t> un </a:t>
          </a:r>
          <a:r>
            <a:rPr lang="en-US" err="1"/>
            <a:t>outil</a:t>
          </a:r>
          <a:r>
            <a:rPr lang="en-US"/>
            <a:t> pour </a:t>
          </a:r>
          <a:r>
            <a:rPr lang="en-US" err="1"/>
            <a:t>générer</a:t>
          </a:r>
          <a:r>
            <a:rPr lang="en-US"/>
            <a:t> des quiz </a:t>
          </a:r>
          <a:r>
            <a:rPr lang="en-US" err="1"/>
            <a:t>en</a:t>
          </a:r>
          <a:r>
            <a:rPr lang="en-US"/>
            <a:t> </a:t>
          </a:r>
          <a:r>
            <a:rPr lang="en-US" err="1"/>
            <a:t>ligne</a:t>
          </a:r>
          <a:endParaRPr lang="en-US"/>
        </a:p>
      </dgm:t>
    </dgm:pt>
    <dgm:pt modelId="{3105F2AD-CE4D-4A4F-8E65-49260F97106A}" type="parTrans" cxnId="{D5D97A56-9F54-48CE-97E1-29060C45C6BB}">
      <dgm:prSet/>
      <dgm:spPr/>
      <dgm:t>
        <a:bodyPr/>
        <a:lstStyle/>
        <a:p>
          <a:endParaRPr lang="en-US"/>
        </a:p>
      </dgm:t>
    </dgm:pt>
    <dgm:pt modelId="{0707A026-DBC8-45C6-9F57-3C4C8BD39DEB}" type="sibTrans" cxnId="{D5D97A56-9F54-48CE-97E1-29060C45C6BB}">
      <dgm:prSet/>
      <dgm:spPr/>
      <dgm:t>
        <a:bodyPr/>
        <a:lstStyle/>
        <a:p>
          <a:endParaRPr lang="en-US"/>
        </a:p>
      </dgm:t>
    </dgm:pt>
    <dgm:pt modelId="{6B59EA37-FF1C-4D6A-A2AF-453FDBDE889C}">
      <dgm:prSet/>
      <dgm:spPr/>
      <dgm:t>
        <a:bodyPr anchor="t"/>
        <a:lstStyle/>
        <a:p>
          <a:r>
            <a:rPr lang="en-US"/>
            <a:t>API </a:t>
          </a:r>
          <a:r>
            <a:rPr lang="en-US" err="1"/>
            <a:t>FastAPI</a:t>
          </a:r>
          <a:r>
            <a:rPr lang="en-US"/>
            <a:t> :</a:t>
          </a:r>
        </a:p>
        <a:p>
          <a:r>
            <a:rPr lang="en-US"/>
            <a:t>Gestion des questions</a:t>
          </a:r>
        </a:p>
        <a:p>
          <a:r>
            <a:rPr lang="en-US"/>
            <a:t> quiz et </a:t>
          </a:r>
          <a:r>
            <a:rPr lang="en-US">
              <a:latin typeface="Walbaum Display"/>
            </a:rPr>
            <a:t>utilisateurs·ices</a:t>
          </a:r>
          <a:endParaRPr lang="en-US"/>
        </a:p>
      </dgm:t>
    </dgm:pt>
    <dgm:pt modelId="{B5D69255-4AE3-4F29-B5EB-C2F53ECDBD96}" type="parTrans" cxnId="{5A3808FD-E27E-444E-BB77-A4BFEC7D99EF}">
      <dgm:prSet/>
      <dgm:spPr/>
      <dgm:t>
        <a:bodyPr/>
        <a:lstStyle/>
        <a:p>
          <a:endParaRPr lang="en-US"/>
        </a:p>
      </dgm:t>
    </dgm:pt>
    <dgm:pt modelId="{1C1A08AB-FFDF-4F8F-BBBA-CB14B18BC09A}" type="sibTrans" cxnId="{5A3808FD-E27E-444E-BB77-A4BFEC7D99EF}">
      <dgm:prSet/>
      <dgm:spPr/>
      <dgm:t>
        <a:bodyPr/>
        <a:lstStyle/>
        <a:p>
          <a:endParaRPr lang="en-US"/>
        </a:p>
      </dgm:t>
    </dgm:pt>
    <dgm:pt modelId="{84FEFC6B-B6BD-4F74-9E16-EED0F7DBE0C1}">
      <dgm:prSet/>
      <dgm:spPr/>
      <dgm:t>
        <a:bodyPr anchor="t"/>
        <a:lstStyle/>
        <a:p>
          <a:r>
            <a:rPr lang="en-US"/>
            <a:t>IHM Flask : </a:t>
          </a:r>
        </a:p>
        <a:p>
          <a:r>
            <a:rPr lang="en-US"/>
            <a:t>Interface web pour </a:t>
          </a:r>
          <a:r>
            <a:rPr lang="en-US">
              <a:latin typeface="Walbaum Display"/>
            </a:rPr>
            <a:t>enseignants·es</a:t>
          </a:r>
          <a:r>
            <a:rPr lang="en-US"/>
            <a:t> et </a:t>
          </a:r>
          <a:r>
            <a:rPr lang="en-US">
              <a:latin typeface="Walbaum Display"/>
            </a:rPr>
            <a:t>étudiants·es</a:t>
          </a:r>
          <a:endParaRPr lang="en-US"/>
        </a:p>
      </dgm:t>
    </dgm:pt>
    <dgm:pt modelId="{FDFC3557-9C4F-4327-B1E4-C788B1D8059E}" type="parTrans" cxnId="{5494CE20-E933-425A-801D-96C9263B20E5}">
      <dgm:prSet/>
      <dgm:spPr/>
      <dgm:t>
        <a:bodyPr/>
        <a:lstStyle/>
        <a:p>
          <a:endParaRPr lang="en-US"/>
        </a:p>
      </dgm:t>
    </dgm:pt>
    <dgm:pt modelId="{AB077D1D-5D30-4BEA-8921-6173A679FE67}" type="sibTrans" cxnId="{5494CE20-E933-425A-801D-96C9263B20E5}">
      <dgm:prSet/>
      <dgm:spPr/>
      <dgm:t>
        <a:bodyPr/>
        <a:lstStyle/>
        <a:p>
          <a:endParaRPr lang="en-US"/>
        </a:p>
      </dgm:t>
    </dgm:pt>
    <dgm:pt modelId="{CAF936B6-85CE-473C-B49A-33F7B0270E13}" type="pres">
      <dgm:prSet presAssocID="{426676F3-3A56-4CB7-8D5A-404E6E43D3E7}" presName="diagram" presStyleCnt="0">
        <dgm:presLayoutVars>
          <dgm:dir/>
          <dgm:resizeHandles val="exact"/>
        </dgm:presLayoutVars>
      </dgm:prSet>
      <dgm:spPr/>
    </dgm:pt>
    <dgm:pt modelId="{C91C889A-5442-4F61-9D48-6F756A90F0D2}" type="pres">
      <dgm:prSet presAssocID="{89E28E0E-2BB2-4AA0-B173-66E846C563DD}" presName="node" presStyleLbl="node1" presStyleIdx="0" presStyleCnt="3">
        <dgm:presLayoutVars>
          <dgm:bulletEnabled val="1"/>
        </dgm:presLayoutVars>
      </dgm:prSet>
      <dgm:spPr/>
    </dgm:pt>
    <dgm:pt modelId="{2DF5BB9D-6420-4ADD-8B8C-ACD6A56BDD5E}" type="pres">
      <dgm:prSet presAssocID="{0707A026-DBC8-45C6-9F57-3C4C8BD39DEB}" presName="sibTrans" presStyleCnt="0"/>
      <dgm:spPr/>
    </dgm:pt>
    <dgm:pt modelId="{B461CF75-7D16-4ECE-BD54-430DD1C8F36A}" type="pres">
      <dgm:prSet presAssocID="{6B59EA37-FF1C-4D6A-A2AF-453FDBDE889C}" presName="node" presStyleLbl="node1" presStyleIdx="1" presStyleCnt="3">
        <dgm:presLayoutVars>
          <dgm:bulletEnabled val="1"/>
        </dgm:presLayoutVars>
      </dgm:prSet>
      <dgm:spPr/>
    </dgm:pt>
    <dgm:pt modelId="{E136E85A-333B-4B36-AAE9-706FEEAA041C}" type="pres">
      <dgm:prSet presAssocID="{1C1A08AB-FFDF-4F8F-BBBA-CB14B18BC09A}" presName="sibTrans" presStyleCnt="0"/>
      <dgm:spPr/>
    </dgm:pt>
    <dgm:pt modelId="{0D5E99C6-F317-4AA0-A444-78F795484080}" type="pres">
      <dgm:prSet presAssocID="{84FEFC6B-B6BD-4F74-9E16-EED0F7DBE0C1}" presName="node" presStyleLbl="node1" presStyleIdx="2" presStyleCnt="3">
        <dgm:presLayoutVars>
          <dgm:bulletEnabled val="1"/>
        </dgm:presLayoutVars>
      </dgm:prSet>
      <dgm:spPr/>
    </dgm:pt>
  </dgm:ptLst>
  <dgm:cxnLst>
    <dgm:cxn modelId="{5494CE20-E933-425A-801D-96C9263B20E5}" srcId="{426676F3-3A56-4CB7-8D5A-404E6E43D3E7}" destId="{84FEFC6B-B6BD-4F74-9E16-EED0F7DBE0C1}" srcOrd="2" destOrd="0" parTransId="{FDFC3557-9C4F-4327-B1E4-C788B1D8059E}" sibTransId="{AB077D1D-5D30-4BEA-8921-6173A679FE67}"/>
    <dgm:cxn modelId="{A8507F61-0CBB-4A7A-981A-465AD84F4B05}" type="presOf" srcId="{6B59EA37-FF1C-4D6A-A2AF-453FDBDE889C}" destId="{B461CF75-7D16-4ECE-BD54-430DD1C8F36A}" srcOrd="0" destOrd="0" presId="urn:microsoft.com/office/officeart/2005/8/layout/default"/>
    <dgm:cxn modelId="{3473D267-A33B-44B8-87F7-EBCADD0F91E3}" type="presOf" srcId="{89E28E0E-2BB2-4AA0-B173-66E846C563DD}" destId="{C91C889A-5442-4F61-9D48-6F756A90F0D2}" srcOrd="0" destOrd="0" presId="urn:microsoft.com/office/officeart/2005/8/layout/default"/>
    <dgm:cxn modelId="{D5D97A56-9F54-48CE-97E1-29060C45C6BB}" srcId="{426676F3-3A56-4CB7-8D5A-404E6E43D3E7}" destId="{89E28E0E-2BB2-4AA0-B173-66E846C563DD}" srcOrd="0" destOrd="0" parTransId="{3105F2AD-CE4D-4A4F-8E65-49260F97106A}" sibTransId="{0707A026-DBC8-45C6-9F57-3C4C8BD39DEB}"/>
    <dgm:cxn modelId="{1EAB66EC-BF4A-47BF-B6C9-4C4EDF6B26CD}" type="presOf" srcId="{84FEFC6B-B6BD-4F74-9E16-EED0F7DBE0C1}" destId="{0D5E99C6-F317-4AA0-A444-78F795484080}" srcOrd="0" destOrd="0" presId="urn:microsoft.com/office/officeart/2005/8/layout/default"/>
    <dgm:cxn modelId="{B9758DF8-0631-4FFE-882A-134DECA98B38}" type="presOf" srcId="{426676F3-3A56-4CB7-8D5A-404E6E43D3E7}" destId="{CAF936B6-85CE-473C-B49A-33F7B0270E13}" srcOrd="0" destOrd="0" presId="urn:microsoft.com/office/officeart/2005/8/layout/default"/>
    <dgm:cxn modelId="{5A3808FD-E27E-444E-BB77-A4BFEC7D99EF}" srcId="{426676F3-3A56-4CB7-8D5A-404E6E43D3E7}" destId="{6B59EA37-FF1C-4D6A-A2AF-453FDBDE889C}" srcOrd="1" destOrd="0" parTransId="{B5D69255-4AE3-4F29-B5EB-C2F53ECDBD96}" sibTransId="{1C1A08AB-FFDF-4F8F-BBBA-CB14B18BC09A}"/>
    <dgm:cxn modelId="{4FB33490-E828-420D-949F-E3E65A5D93B8}" type="presParOf" srcId="{CAF936B6-85CE-473C-B49A-33F7B0270E13}" destId="{C91C889A-5442-4F61-9D48-6F756A90F0D2}" srcOrd="0" destOrd="0" presId="urn:microsoft.com/office/officeart/2005/8/layout/default"/>
    <dgm:cxn modelId="{97567E2E-69EA-4828-914D-2064994F805F}" type="presParOf" srcId="{CAF936B6-85CE-473C-B49A-33F7B0270E13}" destId="{2DF5BB9D-6420-4ADD-8B8C-ACD6A56BDD5E}" srcOrd="1" destOrd="0" presId="urn:microsoft.com/office/officeart/2005/8/layout/default"/>
    <dgm:cxn modelId="{1C04235F-6392-43A4-BA1B-6C5EC2640494}" type="presParOf" srcId="{CAF936B6-85CE-473C-B49A-33F7B0270E13}" destId="{B461CF75-7D16-4ECE-BD54-430DD1C8F36A}" srcOrd="2" destOrd="0" presId="urn:microsoft.com/office/officeart/2005/8/layout/default"/>
    <dgm:cxn modelId="{478BE8F6-A55D-48E3-A7BA-E446D7C7FFDA}" type="presParOf" srcId="{CAF936B6-85CE-473C-B49A-33F7B0270E13}" destId="{E136E85A-333B-4B36-AAE9-706FEEAA041C}" srcOrd="3" destOrd="0" presId="urn:microsoft.com/office/officeart/2005/8/layout/default"/>
    <dgm:cxn modelId="{5BD945BA-857F-40B4-A9E2-D8BB8162E5F4}" type="presParOf" srcId="{CAF936B6-85CE-473C-B49A-33F7B0270E13}" destId="{0D5E99C6-F317-4AA0-A444-78F79548408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C889A-5442-4F61-9D48-6F756A90F0D2}">
      <dsp:nvSpPr>
        <dsp:cNvPr id="0" name=""/>
        <dsp:cNvSpPr/>
      </dsp:nvSpPr>
      <dsp:spPr>
        <a:xfrm>
          <a:off x="0" y="107296"/>
          <a:ext cx="3493713" cy="20962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err="1"/>
            <a:t>Miskatonic</a:t>
          </a:r>
          <a:r>
            <a:rPr lang="en-US" sz="2800" kern="1200"/>
            <a:t> University :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 </a:t>
          </a:r>
          <a:r>
            <a:rPr lang="en-US" sz="2800" kern="1200" err="1"/>
            <a:t>Souhaite</a:t>
          </a:r>
          <a:r>
            <a:rPr lang="en-US" sz="2800" kern="1200"/>
            <a:t> un </a:t>
          </a:r>
          <a:r>
            <a:rPr lang="en-US" sz="2800" kern="1200" err="1"/>
            <a:t>outil</a:t>
          </a:r>
          <a:r>
            <a:rPr lang="en-US" sz="2800" kern="1200"/>
            <a:t> pour </a:t>
          </a:r>
          <a:r>
            <a:rPr lang="en-US" sz="2800" kern="1200" err="1"/>
            <a:t>générer</a:t>
          </a:r>
          <a:r>
            <a:rPr lang="en-US" sz="2800" kern="1200"/>
            <a:t> des quiz </a:t>
          </a:r>
          <a:r>
            <a:rPr lang="en-US" sz="2800" kern="1200" err="1"/>
            <a:t>en</a:t>
          </a:r>
          <a:r>
            <a:rPr lang="en-US" sz="2800" kern="1200"/>
            <a:t> </a:t>
          </a:r>
          <a:r>
            <a:rPr lang="en-US" sz="2800" kern="1200" err="1"/>
            <a:t>ligne</a:t>
          </a:r>
          <a:endParaRPr lang="en-US" sz="2800" kern="1200"/>
        </a:p>
      </dsp:txBody>
      <dsp:txXfrm>
        <a:off x="0" y="107296"/>
        <a:ext cx="3493713" cy="2096227"/>
      </dsp:txXfrm>
    </dsp:sp>
    <dsp:sp modelId="{B461CF75-7D16-4ECE-BD54-430DD1C8F36A}">
      <dsp:nvSpPr>
        <dsp:cNvPr id="0" name=""/>
        <dsp:cNvSpPr/>
      </dsp:nvSpPr>
      <dsp:spPr>
        <a:xfrm>
          <a:off x="3843084" y="107296"/>
          <a:ext cx="3493713" cy="20962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API </a:t>
          </a:r>
          <a:r>
            <a:rPr lang="en-US" sz="2800" kern="1200" err="1"/>
            <a:t>FastAPI</a:t>
          </a:r>
          <a:r>
            <a:rPr lang="en-US" sz="2800" kern="1200"/>
            <a:t> :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Gestion des questions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 quiz et </a:t>
          </a:r>
          <a:r>
            <a:rPr lang="en-US" sz="2800" kern="1200">
              <a:latin typeface="Walbaum Display"/>
            </a:rPr>
            <a:t>utilisateurs·ices</a:t>
          </a:r>
          <a:endParaRPr lang="en-US" sz="2800" kern="1200"/>
        </a:p>
      </dsp:txBody>
      <dsp:txXfrm>
        <a:off x="3843084" y="107296"/>
        <a:ext cx="3493713" cy="2096227"/>
      </dsp:txXfrm>
    </dsp:sp>
    <dsp:sp modelId="{0D5E99C6-F317-4AA0-A444-78F795484080}">
      <dsp:nvSpPr>
        <dsp:cNvPr id="0" name=""/>
        <dsp:cNvSpPr/>
      </dsp:nvSpPr>
      <dsp:spPr>
        <a:xfrm>
          <a:off x="7686168" y="107296"/>
          <a:ext cx="3493713" cy="20962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IHM Flask :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Interface web pour </a:t>
          </a:r>
          <a:r>
            <a:rPr lang="en-US" sz="2800" kern="1200">
              <a:latin typeface="Walbaum Display"/>
            </a:rPr>
            <a:t>enseignants·es</a:t>
          </a:r>
          <a:r>
            <a:rPr lang="en-US" sz="2800" kern="1200"/>
            <a:t> et </a:t>
          </a:r>
          <a:r>
            <a:rPr lang="en-US" sz="2800" kern="1200">
              <a:latin typeface="Walbaum Display"/>
            </a:rPr>
            <a:t>étudiants·es</a:t>
          </a:r>
          <a:endParaRPr lang="en-US" sz="2800" kern="1200"/>
        </a:p>
      </dsp:txBody>
      <dsp:txXfrm>
        <a:off x="7686168" y="107296"/>
        <a:ext cx="3493713" cy="2096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en-tête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B34A346C-D674-4F7A-821C-6170D744E520}" type="datetime1">
              <a:rPr lang="fr-FR" smtClean="0"/>
              <a:t>22/10/2025</a:t>
            </a:fld>
            <a:endParaRPr lang="fr-FR"/>
          </a:p>
        </p:txBody>
      </p:sp>
      <p:sp>
        <p:nvSpPr>
          <p:cNvPr id="4" name="Espace réservé au pied de page 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au numéro de diapositive 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CFA70580-B89C-4157-871D-6B9318EE5F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à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A6C4B8AE-6B64-4351-A941-8F5A7C1B3138}" type="datetime1">
              <a:rPr lang="fr-FR" smtClean="0"/>
              <a:t>22/10/2025</a:t>
            </a:fld>
            <a:endParaRPr lang="fr-FR"/>
          </a:p>
        </p:txBody>
      </p:sp>
      <p:sp>
        <p:nvSpPr>
          <p:cNvPr id="4" name="Espace réservé pour une 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5" name="Espace réservé aux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7" name="Espace réservé pour un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7AF00E9-A49D-4007-B3B9-A3783809E5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endParaRPr lang="fr-FR" dirty="0"/>
          </a:p>
        </p:txBody>
      </p:sp>
      <p:sp>
        <p:nvSpPr>
          <p:cNvPr id="4" name="Espace réservé pour un numéro de diapositive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8A764-2D85-6815-E9CF-A11A010B8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>
            <a:extLst>
              <a:ext uri="{FF2B5EF4-FFF2-40B4-BE49-F238E27FC236}">
                <a16:creationId xmlns:a16="http://schemas.microsoft.com/office/drawing/2014/main" id="{A3CC32EC-2FBD-4D54-0D4D-D4BDD8194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>
            <a:extLst>
              <a:ext uri="{FF2B5EF4-FFF2-40B4-BE49-F238E27FC236}">
                <a16:creationId xmlns:a16="http://schemas.microsoft.com/office/drawing/2014/main" id="{7EF7918B-67DD-6D44-B5AA-307FBC05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pour un numéro de diapositive 3">
            <a:extLst>
              <a:ext uri="{FF2B5EF4-FFF2-40B4-BE49-F238E27FC236}">
                <a16:creationId xmlns:a16="http://schemas.microsoft.com/office/drawing/2014/main" id="{93B6349A-CBBC-65CB-9DC7-9D1AB15CF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225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8A764-2D85-6815-E9CF-A11A010B8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>
            <a:extLst>
              <a:ext uri="{FF2B5EF4-FFF2-40B4-BE49-F238E27FC236}">
                <a16:creationId xmlns:a16="http://schemas.microsoft.com/office/drawing/2014/main" id="{A3CC32EC-2FBD-4D54-0D4D-D4BDD8194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>
            <a:extLst>
              <a:ext uri="{FF2B5EF4-FFF2-40B4-BE49-F238E27FC236}">
                <a16:creationId xmlns:a16="http://schemas.microsoft.com/office/drawing/2014/main" id="{7EF7918B-67DD-6D44-B5AA-307FBC05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endParaRPr lang="fr-FR" dirty="0"/>
          </a:p>
        </p:txBody>
      </p:sp>
      <p:sp>
        <p:nvSpPr>
          <p:cNvPr id="4" name="Espace réservé pour un numéro de diapositive 3">
            <a:extLst>
              <a:ext uri="{FF2B5EF4-FFF2-40B4-BE49-F238E27FC236}">
                <a16:creationId xmlns:a16="http://schemas.microsoft.com/office/drawing/2014/main" id="{93B6349A-CBBC-65CB-9DC7-9D1AB15CF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909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8A764-2D85-6815-E9CF-A11A010B8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>
            <a:extLst>
              <a:ext uri="{FF2B5EF4-FFF2-40B4-BE49-F238E27FC236}">
                <a16:creationId xmlns:a16="http://schemas.microsoft.com/office/drawing/2014/main" id="{A3CC32EC-2FBD-4D54-0D4D-D4BDD8194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>
            <a:extLst>
              <a:ext uri="{FF2B5EF4-FFF2-40B4-BE49-F238E27FC236}">
                <a16:creationId xmlns:a16="http://schemas.microsoft.com/office/drawing/2014/main" id="{7EF7918B-67DD-6D44-B5AA-307FBC05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endParaRPr lang="fr-FR" dirty="0"/>
          </a:p>
        </p:txBody>
      </p:sp>
      <p:sp>
        <p:nvSpPr>
          <p:cNvPr id="4" name="Espace réservé pour un numéro de diapositive 3">
            <a:extLst>
              <a:ext uri="{FF2B5EF4-FFF2-40B4-BE49-F238E27FC236}">
                <a16:creationId xmlns:a16="http://schemas.microsoft.com/office/drawing/2014/main" id="{93B6349A-CBBC-65CB-9DC7-9D1AB15CF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260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8A764-2D85-6815-E9CF-A11A010B8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>
            <a:extLst>
              <a:ext uri="{FF2B5EF4-FFF2-40B4-BE49-F238E27FC236}">
                <a16:creationId xmlns:a16="http://schemas.microsoft.com/office/drawing/2014/main" id="{A3CC32EC-2FBD-4D54-0D4D-D4BDD8194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>
            <a:extLst>
              <a:ext uri="{FF2B5EF4-FFF2-40B4-BE49-F238E27FC236}">
                <a16:creationId xmlns:a16="http://schemas.microsoft.com/office/drawing/2014/main" id="{7EF7918B-67DD-6D44-B5AA-307FBC05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endParaRPr lang="fr-FR" dirty="0"/>
          </a:p>
        </p:txBody>
      </p:sp>
      <p:sp>
        <p:nvSpPr>
          <p:cNvPr id="4" name="Espace réservé pour un numéro de diapositive 3">
            <a:extLst>
              <a:ext uri="{FF2B5EF4-FFF2-40B4-BE49-F238E27FC236}">
                <a16:creationId xmlns:a16="http://schemas.microsoft.com/office/drawing/2014/main" id="{93B6349A-CBBC-65CB-9DC7-9D1AB15CF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063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8A764-2D85-6815-E9CF-A11A010B8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>
            <a:extLst>
              <a:ext uri="{FF2B5EF4-FFF2-40B4-BE49-F238E27FC236}">
                <a16:creationId xmlns:a16="http://schemas.microsoft.com/office/drawing/2014/main" id="{A3CC32EC-2FBD-4D54-0D4D-D4BDD8194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>
            <a:extLst>
              <a:ext uri="{FF2B5EF4-FFF2-40B4-BE49-F238E27FC236}">
                <a16:creationId xmlns:a16="http://schemas.microsoft.com/office/drawing/2014/main" id="{7EF7918B-67DD-6D44-B5AA-307FBC05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L’API expose plusieurs routes, notamment :</a:t>
            </a:r>
            <a:br>
              <a:rPr lang="fr-FR" dirty="0">
                <a:cs typeface="+mn-lt"/>
              </a:rPr>
            </a:br>
            <a:r>
              <a:rPr lang="fr-FR" dirty="0"/>
              <a:t> – /</a:t>
            </a:r>
            <a:r>
              <a:rPr lang="fr-FR" dirty="0" err="1"/>
              <a:t>users</a:t>
            </a:r>
            <a:r>
              <a:rPr lang="fr-FR" dirty="0"/>
              <a:t> pour la gestion des utilisateurs,</a:t>
            </a:r>
            <a:br>
              <a:rPr lang="fr-FR" dirty="0">
                <a:cs typeface="+mn-lt"/>
              </a:rPr>
            </a:br>
            <a:r>
              <a:rPr lang="fr-FR" dirty="0"/>
              <a:t> – /login pour l’authentification,</a:t>
            </a:r>
            <a:br>
              <a:rPr lang="fr-FR" dirty="0">
                <a:cs typeface="+mn-lt"/>
              </a:rPr>
            </a:br>
            <a:r>
              <a:rPr lang="fr-FR" dirty="0"/>
              <a:t> – /question pour les questions,</a:t>
            </a:r>
            <a:br>
              <a:rPr lang="fr-FR" dirty="0">
                <a:cs typeface="+mn-lt"/>
              </a:rPr>
            </a:br>
            <a:r>
              <a:rPr lang="fr-FR" dirty="0"/>
              <a:t> – et /quizz pour les quiz archivés.</a:t>
            </a:r>
          </a:p>
        </p:txBody>
      </p:sp>
      <p:sp>
        <p:nvSpPr>
          <p:cNvPr id="4" name="Espace réservé pour un numéro de diapositive 3">
            <a:extLst>
              <a:ext uri="{FF2B5EF4-FFF2-40B4-BE49-F238E27FC236}">
                <a16:creationId xmlns:a16="http://schemas.microsoft.com/office/drawing/2014/main" id="{93B6349A-CBBC-65CB-9DC7-9D1AB15CF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924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7A941-58F3-F9DD-130B-EFAB9EEE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>
            <a:extLst>
              <a:ext uri="{FF2B5EF4-FFF2-40B4-BE49-F238E27FC236}">
                <a16:creationId xmlns:a16="http://schemas.microsoft.com/office/drawing/2014/main" id="{91BB139F-EF27-A4F6-C0E5-89A005494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>
            <a:extLst>
              <a:ext uri="{FF2B5EF4-FFF2-40B4-BE49-F238E27FC236}">
                <a16:creationId xmlns:a16="http://schemas.microsoft.com/office/drawing/2014/main" id="{308D3601-C600-90FB-573C-DA26F6B05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Nous avons travaillé en nous appuyant sur Notion pour la gestion du projet et GitHub pour le versioning.</a:t>
            </a:r>
            <a:br>
              <a:rPr lang="fr-FR" dirty="0">
                <a:cs typeface="+mn-lt"/>
              </a:rPr>
            </a:br>
            <a:r>
              <a:rPr lang="fr-FR" dirty="0"/>
              <a:t> Les branches dev étaient régulièrement synchronisées avec </a:t>
            </a:r>
            <a:r>
              <a:rPr lang="fr-FR" dirty="0" err="1"/>
              <a:t>upstream</a:t>
            </a:r>
            <a:r>
              <a:rPr lang="fr-FR" dirty="0"/>
              <a:t> et un README documenté.</a:t>
            </a:r>
          </a:p>
        </p:txBody>
      </p:sp>
      <p:sp>
        <p:nvSpPr>
          <p:cNvPr id="4" name="Espace réservé pour un numéro de diapositive 3">
            <a:extLst>
              <a:ext uri="{FF2B5EF4-FFF2-40B4-BE49-F238E27FC236}">
                <a16:creationId xmlns:a16="http://schemas.microsoft.com/office/drawing/2014/main" id="{CC4A6FAF-A750-7E36-6468-948DF03B0E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672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Nous avons identifié plusieurs axes d’amélioration :</a:t>
            </a:r>
            <a:br>
              <a:rPr lang="fr-FR" dirty="0">
                <a:cs typeface="+mn-lt"/>
              </a:rPr>
            </a:br>
            <a:r>
              <a:rPr lang="fr-FR" dirty="0"/>
              <a:t> – l’ajout d’un système JWT pour sécuriser les échanges entre Flask et l’API,</a:t>
            </a:r>
            <a:br>
              <a:rPr lang="fr-FR" dirty="0">
                <a:cs typeface="+mn-lt"/>
              </a:rPr>
            </a:br>
            <a:r>
              <a:rPr lang="fr-FR" dirty="0"/>
              <a:t> – une meilleure gestion des rôles et une IHM plus ergonomique,</a:t>
            </a:r>
            <a:br>
              <a:rPr lang="fr-FR" dirty="0">
                <a:cs typeface="+mn-lt"/>
              </a:rPr>
            </a:br>
            <a:r>
              <a:rPr lang="fr-FR" dirty="0"/>
              <a:t> – un export PDF des résultats, voire un hébergement sur MongoDB Atlas,</a:t>
            </a:r>
            <a:br>
              <a:rPr lang="fr-FR" dirty="0">
                <a:cs typeface="+mn-lt"/>
              </a:rPr>
            </a:br>
            <a:r>
              <a:rPr lang="fr-FR" dirty="0"/>
              <a:t> – </a:t>
            </a:r>
            <a:r>
              <a:rPr lang="fr-FR" dirty="0">
                <a:cs typeface="Calibri"/>
              </a:rPr>
              <a:t>a</a:t>
            </a:r>
            <a:r>
              <a:rPr lang="fr-FR" dirty="0">
                <a:ea typeface="Calibri"/>
                <a:cs typeface="Calibri"/>
              </a:rPr>
              <a:t>u niveau de l'ergonomie, développer le visuel du site,</a:t>
            </a:r>
            <a:br>
              <a:rPr lang="fr-FR" dirty="0">
                <a:ea typeface="Calibri"/>
                <a:cs typeface="+mn-lt"/>
              </a:rPr>
            </a:br>
            <a:r>
              <a:rPr lang="fr-FR" dirty="0"/>
              <a:t> – </a:t>
            </a:r>
            <a:r>
              <a:rPr lang="fr-FR" dirty="0">
                <a:cs typeface="Calibri"/>
              </a:rPr>
              <a:t>a</a:t>
            </a:r>
            <a:r>
              <a:rPr lang="fr-FR" dirty="0">
                <a:ea typeface="Calibri"/>
                <a:cs typeface="Calibri"/>
              </a:rPr>
              <a:t>méliorer la robustesse et sécurisation des routes d'authentifications pour les utilisateurs,</a:t>
            </a:r>
            <a:br>
              <a:rPr lang="fr-FR" dirty="0">
                <a:ea typeface="Calibri"/>
                <a:cs typeface="+mn-lt"/>
              </a:rPr>
            </a:br>
            <a:r>
              <a:rPr lang="fr-FR" dirty="0"/>
              <a:t> – </a:t>
            </a:r>
            <a:r>
              <a:rPr lang="fr-FR" dirty="0">
                <a:cs typeface="Calibri"/>
              </a:rPr>
              <a:t>e</a:t>
            </a:r>
            <a:r>
              <a:rPr lang="fr-FR" dirty="0">
                <a:ea typeface="Calibri"/>
                <a:cs typeface="Calibri"/>
              </a:rPr>
              <a:t>t enfin, organiser l'intégration des logs.</a:t>
            </a:r>
          </a:p>
        </p:txBody>
      </p:sp>
      <p:sp>
        <p:nvSpPr>
          <p:cNvPr id="4" name="Espace réservé pour un numéro de diapositive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159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69F84-9AAE-CEAD-27AD-FD4A3C1B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9891CD-7664-8E2A-297E-9EDE5B083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B28D39A-4AF2-DB5E-65B4-563F7AD50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 dirty="0">
                <a:cs typeface="+mn-lt"/>
              </a:rPr>
            </a:br>
            <a:endParaRPr lang="en-US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2A901C-825F-C2A3-FF56-D9C29C925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137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DDA0-4265-10F5-E02C-451395725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>
            <a:extLst>
              <a:ext uri="{FF2B5EF4-FFF2-40B4-BE49-F238E27FC236}">
                <a16:creationId xmlns:a16="http://schemas.microsoft.com/office/drawing/2014/main" id="{0E209599-4900-0616-1C2A-047DF1273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>
            <a:extLst>
              <a:ext uri="{FF2B5EF4-FFF2-40B4-BE49-F238E27FC236}">
                <a16:creationId xmlns:a16="http://schemas.microsoft.com/office/drawing/2014/main" id="{6003A8C4-D5F1-9365-0D32-537DD8905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pour un numéro de diapositive 3">
            <a:extLst>
              <a:ext uri="{FF2B5EF4-FFF2-40B4-BE49-F238E27FC236}">
                <a16:creationId xmlns:a16="http://schemas.microsoft.com/office/drawing/2014/main" id="{2B02F7C6-C44D-3A0B-B6F0-713540F32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92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endParaRPr lang="fr-FR" dirty="0"/>
          </a:p>
        </p:txBody>
      </p:sp>
      <p:sp>
        <p:nvSpPr>
          <p:cNvPr id="4" name="Espace réservé pour un numéro de diapositive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78FF-C1E1-CDAC-ACE9-F9435F8B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>
            <a:extLst>
              <a:ext uri="{FF2B5EF4-FFF2-40B4-BE49-F238E27FC236}">
                <a16:creationId xmlns:a16="http://schemas.microsoft.com/office/drawing/2014/main" id="{F6D383FE-708E-1491-FAD1-B3EC1A95A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>
            <a:extLst>
              <a:ext uri="{FF2B5EF4-FFF2-40B4-BE49-F238E27FC236}">
                <a16:creationId xmlns:a16="http://schemas.microsoft.com/office/drawing/2014/main" id="{85306442-2C28-A8BA-FB9B-3AB49A4AA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La </a:t>
            </a:r>
            <a:r>
              <a:rPr lang="fr-FR" dirty="0" err="1"/>
              <a:t>Miskatonic</a:t>
            </a:r>
            <a:r>
              <a:rPr lang="fr-FR" dirty="0"/>
              <a:t> </a:t>
            </a:r>
            <a:r>
              <a:rPr lang="fr-FR" dirty="0" err="1"/>
              <a:t>University</a:t>
            </a:r>
            <a:r>
              <a:rPr lang="fr-FR" dirty="0"/>
              <a:t> souhaitait un outil numérique pour créer des quiz.</a:t>
            </a:r>
            <a:br>
              <a:rPr lang="fr-FR" dirty="0">
                <a:cs typeface="+mn-lt"/>
              </a:rPr>
            </a:br>
            <a:r>
              <a:rPr lang="fr-FR" dirty="0"/>
              <a:t> Nous avons donc développé deux briques :</a:t>
            </a:r>
            <a:br>
              <a:rPr lang="fr-FR" dirty="0">
                <a:cs typeface="+mn-lt"/>
              </a:rPr>
            </a:br>
            <a:r>
              <a:rPr lang="fr-FR" dirty="0"/>
              <a:t> – une API </a:t>
            </a:r>
            <a:r>
              <a:rPr lang="fr-FR" dirty="0" err="1"/>
              <a:t>FastAPI</a:t>
            </a:r>
            <a:r>
              <a:rPr lang="fr-FR" dirty="0"/>
              <a:t> pour la gestion des questions et utilisateurs,</a:t>
            </a:r>
            <a:br>
              <a:rPr lang="fr-FR" dirty="0">
                <a:cs typeface="+mn-lt"/>
              </a:rPr>
            </a:br>
            <a:r>
              <a:rPr lang="fr-FR" dirty="0"/>
              <a:t> – et une interface web Flask pour les enseignants et étudiants.</a:t>
            </a:r>
          </a:p>
        </p:txBody>
      </p:sp>
      <p:sp>
        <p:nvSpPr>
          <p:cNvPr id="4" name="Espace réservé pour un numéro de diapositive 3">
            <a:extLst>
              <a:ext uri="{FF2B5EF4-FFF2-40B4-BE49-F238E27FC236}">
                <a16:creationId xmlns:a16="http://schemas.microsoft.com/office/drawing/2014/main" id="{5D117828-06C4-5CA0-799F-4AD064EEDA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1420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Nous avons défini une 30aine d’user stories, nous en avons gardé environ une dizaine dont les 3 principales sont :</a:t>
            </a:r>
            <a:br>
              <a:rPr lang="fr-FR" dirty="0">
                <a:cs typeface="+mn-lt"/>
              </a:rPr>
            </a:br>
            <a:r>
              <a:rPr lang="fr-FR" dirty="0"/>
              <a:t> L’enseignant peut créer un quiz à partir des questions stockées dans MongoDB,</a:t>
            </a:r>
            <a:br>
              <a:rPr lang="fr-FR" dirty="0">
                <a:cs typeface="+mn-lt"/>
              </a:rPr>
            </a:br>
            <a:r>
              <a:rPr lang="fr-FR" dirty="0"/>
              <a:t> l’étudiant peut se connecter et passer un quiz,</a:t>
            </a:r>
            <a:br>
              <a:rPr lang="fr-FR" dirty="0">
                <a:cs typeface="+mn-lt"/>
              </a:rPr>
            </a:br>
            <a:r>
              <a:rPr lang="fr-FR" dirty="0"/>
              <a:t> et l’administrateur peut importer des questions depuis un CSV via un pipeline ETL.</a:t>
            </a:r>
          </a:p>
        </p:txBody>
      </p:sp>
      <p:sp>
        <p:nvSpPr>
          <p:cNvPr id="4" name="Espace réservé pour un numéro de diapositive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1DA3B-D56D-41D5-D9CF-997AEEEC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>
            <a:extLst>
              <a:ext uri="{FF2B5EF4-FFF2-40B4-BE49-F238E27FC236}">
                <a16:creationId xmlns:a16="http://schemas.microsoft.com/office/drawing/2014/main" id="{94376A94-2DCB-095C-C4C1-FD21D58D5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>
            <a:extLst>
              <a:ext uri="{FF2B5EF4-FFF2-40B4-BE49-F238E27FC236}">
                <a16:creationId xmlns:a16="http://schemas.microsoft.com/office/drawing/2014/main" id="{8C268DED-4A98-B881-FA81-47FC0CD68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L’architecture repose sur deux bases de données :</a:t>
            </a:r>
            <a:br>
              <a:rPr lang="fr-FR" dirty="0">
                <a:cs typeface="+mn-lt"/>
              </a:rPr>
            </a:br>
            <a:r>
              <a:rPr lang="fr-FR" dirty="0"/>
              <a:t> - MongoDB pour les questions et résultats,</a:t>
            </a:r>
            <a:br>
              <a:rPr lang="fr-FR" dirty="0">
                <a:cs typeface="+mn-lt"/>
              </a:rPr>
            </a:br>
            <a:r>
              <a:rPr lang="fr-FR" dirty="0"/>
              <a:t> - SQLite pour les utilisateurs et leurs rôles.</a:t>
            </a:r>
            <a:br>
              <a:rPr lang="fr-FR" dirty="0">
                <a:cs typeface="+mn-lt"/>
              </a:rPr>
            </a:br>
            <a:r>
              <a:rPr lang="fr-FR" dirty="0"/>
              <a:t> Les deux sont reliées via l’API </a:t>
            </a:r>
            <a:r>
              <a:rPr lang="fr-FR" dirty="0" err="1"/>
              <a:t>FastAPI</a:t>
            </a:r>
            <a:r>
              <a:rPr lang="fr-FR" dirty="0"/>
              <a:t>, utilisée par l’IHM Flask.</a:t>
            </a:r>
            <a:br>
              <a:rPr lang="fr-FR" dirty="0">
                <a:cs typeface="+mn-lt"/>
              </a:rPr>
            </a:br>
            <a:r>
              <a:rPr lang="fr-FR" dirty="0">
                <a:ea typeface="Calibri"/>
                <a:cs typeface="Calibri"/>
              </a:rPr>
              <a:t>On a un MCD avec une table rôle et une table </a:t>
            </a:r>
            <a:r>
              <a:rPr lang="fr-FR" dirty="0" err="1">
                <a:ea typeface="Calibri"/>
                <a:cs typeface="Calibri"/>
              </a:rPr>
              <a:t>users</a:t>
            </a:r>
            <a:r>
              <a:rPr lang="fr-FR" dirty="0">
                <a:ea typeface="Calibri"/>
                <a:cs typeface="Calibri"/>
              </a:rPr>
              <a:t> avec id, </a:t>
            </a:r>
            <a:r>
              <a:rPr lang="fr-FR" dirty="0" err="1">
                <a:ea typeface="Calibri"/>
                <a:cs typeface="Calibri"/>
              </a:rPr>
              <a:t>name</a:t>
            </a:r>
            <a:r>
              <a:rPr lang="fr-FR" dirty="0">
                <a:ea typeface="Calibri"/>
                <a:cs typeface="Calibri"/>
              </a:rPr>
              <a:t>, </a:t>
            </a:r>
            <a:r>
              <a:rPr lang="fr-FR" dirty="0" err="1">
                <a:ea typeface="Calibri"/>
                <a:cs typeface="Calibri"/>
              </a:rPr>
              <a:t>password</a:t>
            </a:r>
            <a:r>
              <a:rPr lang="fr-FR" dirty="0">
                <a:ea typeface="Calibri"/>
                <a:cs typeface="Calibri"/>
              </a:rPr>
              <a:t> haché et </a:t>
            </a:r>
            <a:r>
              <a:rPr lang="fr-FR" dirty="0" err="1">
                <a:ea typeface="Calibri"/>
                <a:cs typeface="Calibri"/>
              </a:rPr>
              <a:t>rôle_id</a:t>
            </a:r>
            <a:r>
              <a:rPr lang="fr-FR" dirty="0">
                <a:ea typeface="Calibri"/>
                <a:cs typeface="Calibri"/>
              </a:rPr>
              <a:t> (qui la clé étrangère et qui renvoie au </a:t>
            </a:r>
            <a:r>
              <a:rPr lang="fr-FR" dirty="0" err="1">
                <a:ea typeface="Calibri"/>
                <a:cs typeface="Calibri"/>
              </a:rPr>
              <a:t>role_id</a:t>
            </a:r>
            <a:r>
              <a:rPr lang="fr-FR" dirty="0">
                <a:ea typeface="Calibri"/>
                <a:cs typeface="Calibri"/>
              </a:rPr>
              <a:t> de la table </a:t>
            </a:r>
            <a:r>
              <a:rPr lang="fr-FR" dirty="0" err="1">
                <a:ea typeface="Calibri"/>
                <a:cs typeface="Calibri"/>
              </a:rPr>
              <a:t>role</a:t>
            </a:r>
            <a:r>
              <a:rPr lang="fr-FR" dirty="0">
                <a:ea typeface="Calibri"/>
                <a:cs typeface="Calibri"/>
              </a:rPr>
              <a:t>)</a:t>
            </a:r>
          </a:p>
        </p:txBody>
      </p:sp>
      <p:sp>
        <p:nvSpPr>
          <p:cNvPr id="4" name="Espace réservé pour un numéro de diapositive 3">
            <a:extLst>
              <a:ext uri="{FF2B5EF4-FFF2-40B4-BE49-F238E27FC236}">
                <a16:creationId xmlns:a16="http://schemas.microsoft.com/office/drawing/2014/main" id="{DC901415-1905-3490-5A81-27352047B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59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420FC-AA60-C94D-5544-617C642A9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>
            <a:extLst>
              <a:ext uri="{FF2B5EF4-FFF2-40B4-BE49-F238E27FC236}">
                <a16:creationId xmlns:a16="http://schemas.microsoft.com/office/drawing/2014/main" id="{A9684638-4334-B435-48EB-9E6645DF3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>
            <a:extLst>
              <a:ext uri="{FF2B5EF4-FFF2-40B4-BE49-F238E27FC236}">
                <a16:creationId xmlns:a16="http://schemas.microsoft.com/office/drawing/2014/main" id="{DDAF7B7A-3F4E-680F-BF61-5FCA63673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Notre stack comprend : </a:t>
            </a:r>
          </a:p>
          <a:p>
            <a:pPr marL="171450" indent="-171450">
              <a:buFont typeface="Calibri"/>
              <a:buChar char="-"/>
            </a:pPr>
            <a:r>
              <a:rPr lang="fr-FR" dirty="0"/>
              <a:t>Python 3, </a:t>
            </a:r>
          </a:p>
          <a:p>
            <a:pPr marL="171450" indent="-171450">
              <a:buFont typeface="Calibri"/>
              <a:buChar char="-"/>
            </a:pPr>
            <a:r>
              <a:rPr lang="fr-FR" dirty="0"/>
              <a:t>Flask pour le front, </a:t>
            </a:r>
          </a:p>
          <a:p>
            <a:pPr marL="171450" indent="-171450">
              <a:buFont typeface="Calibri"/>
              <a:buChar char="-"/>
            </a:pPr>
            <a:r>
              <a:rPr lang="fr-FR" dirty="0" err="1"/>
              <a:t>FastAPI</a:t>
            </a:r>
            <a:r>
              <a:rPr lang="fr-FR" dirty="0"/>
              <a:t> pour le backend, </a:t>
            </a:r>
            <a:endParaRPr lang="fr-FR" dirty="0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fr-FR" dirty="0"/>
              <a:t>MongoDB et SQLite pour les données, </a:t>
            </a:r>
          </a:p>
          <a:p>
            <a:pPr marL="171450" indent="-171450">
              <a:buFont typeface="Calibri"/>
              <a:buChar char="-"/>
            </a:pPr>
            <a:r>
              <a:rPr lang="fr-FR" dirty="0"/>
              <a:t>et Pandas pour le traitement ETL.</a:t>
            </a:r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pour un numéro de diapositive 3">
            <a:extLst>
              <a:ext uri="{FF2B5EF4-FFF2-40B4-BE49-F238E27FC236}">
                <a16:creationId xmlns:a16="http://schemas.microsoft.com/office/drawing/2014/main" id="{F0182EA5-6BD2-1012-4729-1395D3BB5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276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pipeline ETL :</a:t>
            </a:r>
            <a:endParaRPr lang="fr-FR" dirty="0"/>
          </a:p>
          <a:p>
            <a:pPr marL="171450" indent="-171450">
              <a:buFont typeface="Calibri"/>
              <a:buChar char="-"/>
            </a:pPr>
            <a:r>
              <a:rPr lang="en-US" dirty="0" err="1"/>
              <a:t>nettoie</a:t>
            </a:r>
            <a:r>
              <a:rPr lang="en-US" dirty="0"/>
              <a:t> et structure les questions à </a:t>
            </a:r>
            <a:r>
              <a:rPr lang="en-US" dirty="0" err="1"/>
              <a:t>partir</a:t>
            </a:r>
            <a:r>
              <a:rPr lang="en-US" dirty="0"/>
              <a:t> d’un CSV brut,</a:t>
            </a:r>
            <a:endParaRPr lang="fr-FR" dirty="0"/>
          </a:p>
          <a:p>
            <a:pPr marL="171450" indent="-171450">
              <a:buFont typeface="Calibri"/>
              <a:buChar char="-"/>
            </a:pPr>
            <a:r>
              <a:rPr lang="en-US" dirty="0"/>
              <a:t>reformate les </a:t>
            </a:r>
            <a:r>
              <a:rPr lang="en-US" dirty="0" err="1"/>
              <a:t>réponses</a:t>
            </a:r>
            <a:r>
              <a:rPr lang="en-US" dirty="0"/>
              <a:t>, </a:t>
            </a:r>
            <a:endParaRPr lang="fr-FR" dirty="0"/>
          </a:p>
          <a:p>
            <a:pPr marL="171450" indent="-171450">
              <a:buFont typeface="Calibri"/>
              <a:buChar char="-"/>
            </a:pP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bonnes</a:t>
            </a:r>
            <a:r>
              <a:rPr lang="en-US" dirty="0"/>
              <a:t> </a:t>
            </a:r>
            <a:r>
              <a:rPr lang="en-US" dirty="0" err="1"/>
              <a:t>réponses</a:t>
            </a:r>
            <a:r>
              <a:rPr lang="en-US" dirty="0"/>
              <a:t> </a:t>
            </a:r>
            <a:r>
              <a:rPr lang="en-US" dirty="0" err="1"/>
              <a:t>textuelles</a:t>
            </a:r>
            <a:r>
              <a:rPr lang="en-US" dirty="0"/>
              <a:t>, </a:t>
            </a:r>
            <a:endParaRPr lang="fr-FR" dirty="0"/>
          </a:p>
          <a:p>
            <a:pPr marL="171450" indent="-171450">
              <a:buFont typeface="Calibri"/>
              <a:buChar char="-"/>
            </a:pPr>
            <a:r>
              <a:rPr lang="en-US" dirty="0"/>
              <a:t>et </a:t>
            </a:r>
            <a:r>
              <a:rPr lang="en-US" dirty="0" err="1"/>
              <a:t>insère</a:t>
            </a:r>
            <a:r>
              <a:rPr lang="en-US" dirty="0"/>
              <a:t> le tout dans MongoDB</a:t>
            </a:r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80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pour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Concrètement :</a:t>
            </a:r>
          </a:p>
          <a:p>
            <a:pPr marL="171450" indent="-171450">
              <a:buFont typeface="Arial"/>
              <a:buChar char="•"/>
            </a:pPr>
            <a:r>
              <a:rPr lang="fr-FR" dirty="0"/>
              <a:t>L’administrateur charge les questions dans MongoDB.</a:t>
            </a:r>
            <a:endParaRPr lang="fr-FR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FR" dirty="0"/>
              <a:t>L’utilisateur s’inscrit via Flask (stocké dans SQLite).</a:t>
            </a:r>
            <a:endParaRPr lang="fr-FR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FR" dirty="0"/>
              <a:t>L’enseignant crée un quiz.</a:t>
            </a:r>
            <a:endParaRPr lang="fr-FR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FR" dirty="0"/>
              <a:t>L’étudiant le passe et visualise ses résultats.</a:t>
            </a:r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pour un numéro de diapositive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7AF00E9-A49D-4007-B3B9-A3783809E50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 </a:t>
            </a:r>
            <a:r>
              <a:rPr lang="en-US" dirty="0" err="1"/>
              <a:t>avons</a:t>
            </a:r>
            <a:r>
              <a:rPr lang="en-US" dirty="0"/>
              <a:t> </a:t>
            </a:r>
            <a:r>
              <a:rPr lang="en-US" dirty="0" err="1"/>
              <a:t>enregistré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démonstrations</a:t>
            </a:r>
            <a:r>
              <a:rPr lang="en-US" dirty="0"/>
              <a:t> :</a:t>
            </a:r>
            <a:br>
              <a:rPr lang="en-US" dirty="0">
                <a:cs typeface="+mn-lt"/>
              </a:rPr>
            </a:br>
            <a:r>
              <a:rPr lang="en-US" dirty="0"/>
              <a:t> la </a:t>
            </a:r>
            <a:r>
              <a:rPr lang="en-US" dirty="0" err="1"/>
              <a:t>création</a:t>
            </a:r>
            <a:r>
              <a:rPr lang="en-US" dirty="0"/>
              <a:t> du quiz </a:t>
            </a:r>
            <a:r>
              <a:rPr lang="en-US" dirty="0" err="1"/>
              <a:t>côté</a:t>
            </a:r>
            <a:r>
              <a:rPr lang="en-US" dirty="0"/>
              <a:t> </a:t>
            </a:r>
            <a:r>
              <a:rPr lang="en-US" dirty="0" err="1"/>
              <a:t>enseignant</a:t>
            </a:r>
            <a:r>
              <a:rPr lang="en-US" dirty="0"/>
              <a:t>,</a:t>
            </a:r>
            <a:br>
              <a:rPr lang="en-US" dirty="0">
                <a:cs typeface="+mn-lt"/>
              </a:rPr>
            </a:br>
            <a:r>
              <a:rPr lang="en-US" dirty="0"/>
              <a:t> </a:t>
            </a:r>
            <a:r>
              <a:rPr lang="en-US" dirty="0" err="1"/>
              <a:t>l’enregistrement</a:t>
            </a:r>
            <a:r>
              <a:rPr lang="en-US" dirty="0"/>
              <a:t> d’un </a:t>
            </a:r>
            <a:r>
              <a:rPr lang="en-US" dirty="0" err="1"/>
              <a:t>nouvel</a:t>
            </a:r>
            <a:r>
              <a:rPr lang="en-US" dirty="0"/>
              <a:t> </a:t>
            </a:r>
            <a:r>
              <a:rPr lang="en-US" dirty="0" err="1"/>
              <a:t>élève</a:t>
            </a:r>
            <a:r>
              <a:rPr lang="en-US" dirty="0"/>
              <a:t>,</a:t>
            </a:r>
            <a:br>
              <a:rPr lang="en-US" dirty="0">
                <a:cs typeface="+mn-lt"/>
              </a:rPr>
            </a:br>
            <a:r>
              <a:rPr lang="en-US" dirty="0"/>
              <a:t> </a:t>
            </a:r>
            <a:r>
              <a:rPr lang="en-US" dirty="0" err="1"/>
              <a:t>l’accès</a:t>
            </a:r>
            <a:r>
              <a:rPr lang="en-US" dirty="0"/>
              <a:t> au quiz et </a:t>
            </a:r>
            <a:r>
              <a:rPr lang="en-US" dirty="0" err="1"/>
              <a:t>l’interface</a:t>
            </a:r>
            <a:r>
              <a:rPr lang="en-US" dirty="0"/>
              <a:t> </a:t>
            </a:r>
            <a:r>
              <a:rPr lang="en-US" dirty="0" err="1"/>
              <a:t>administrateur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démonstrations</a:t>
            </a:r>
            <a:r>
              <a:rPr lang="en-US" dirty="0"/>
              <a:t> </a:t>
            </a:r>
            <a:r>
              <a:rPr lang="en-US" dirty="0" err="1"/>
              <a:t>illustrent</a:t>
            </a:r>
            <a:r>
              <a:rPr lang="en-US" dirty="0"/>
              <a:t> le bon </a:t>
            </a:r>
            <a:r>
              <a:rPr lang="en-US" dirty="0" err="1"/>
              <a:t>fonctionnement</a:t>
            </a:r>
            <a:r>
              <a:rPr lang="en-US" dirty="0"/>
              <a:t> global du </a:t>
            </a:r>
            <a:r>
              <a:rPr lang="en-US" dirty="0" err="1"/>
              <a:t>système</a:t>
            </a:r>
            <a:r>
              <a:rPr lang="en-US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30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fr-FR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Cliquez pour ajouter un titre</a:t>
            </a:r>
          </a:p>
        </p:txBody>
      </p:sp>
      <p:sp>
        <p:nvSpPr>
          <p:cNvPr id="9" name="Espace réservé pour une image 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 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fr-FR" sz="4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11" name="Groupe 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ormat libre : Forme 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14" name="Ovale 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</p:grpSp>
      <p:sp>
        <p:nvSpPr>
          <p:cNvPr id="15" name="Format libre : Forme 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grpSp>
        <p:nvGrpSpPr>
          <p:cNvPr id="13" name="Groupe 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t libre : Forme 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21" name="Ovale 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</p:grpSp>
      <p:sp>
        <p:nvSpPr>
          <p:cNvPr id="3" name="Espace réservé pour un contenu 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fr-FR" sz="1800">
                <a:solidFill>
                  <a:schemeClr val="tx1"/>
                </a:solidFill>
              </a:defRPr>
            </a:lvl1pPr>
            <a:lvl2pPr>
              <a:defRPr lang="fr-FR" sz="1800">
                <a:solidFill>
                  <a:schemeClr val="tx1"/>
                </a:solidFill>
              </a:defRPr>
            </a:lvl2pPr>
            <a:lvl3pPr>
              <a:defRPr lang="fr-FR" sz="1800">
                <a:solidFill>
                  <a:schemeClr val="tx1"/>
                </a:solidFill>
              </a:defRPr>
            </a:lvl3pPr>
            <a:lvl4pPr>
              <a:defRPr lang="fr-FR" sz="1800">
                <a:solidFill>
                  <a:schemeClr val="tx1"/>
                </a:solidFill>
              </a:defRPr>
            </a:lvl4pPr>
            <a:lvl5pPr>
              <a:defRPr lang="fr-F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6" name="Espace réservé pour un contenu 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fr-FR" sz="1800">
                <a:solidFill>
                  <a:schemeClr val="tx1"/>
                </a:solidFill>
              </a:defRPr>
            </a:lvl1pPr>
            <a:lvl2pPr>
              <a:defRPr lang="fr-FR" sz="1800">
                <a:solidFill>
                  <a:schemeClr val="tx1"/>
                </a:solidFill>
              </a:defRPr>
            </a:lvl2pPr>
            <a:lvl3pPr>
              <a:defRPr lang="fr-FR" sz="1800">
                <a:solidFill>
                  <a:schemeClr val="tx1"/>
                </a:solidFill>
              </a:defRPr>
            </a:lvl3pPr>
            <a:lvl4pPr>
              <a:defRPr lang="fr-FR" sz="1800">
                <a:solidFill>
                  <a:schemeClr val="tx1"/>
                </a:solidFill>
              </a:defRPr>
            </a:lvl4pPr>
            <a:lvl5pPr>
              <a:defRPr lang="fr-F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à la date 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" name="Espace réservé au pied de page 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pour un numéro de diapositive 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rtlCol="0" anchor="t" anchorCtr="0">
            <a:noAutofit/>
          </a:bodyPr>
          <a:lstStyle>
            <a:lvl1pPr>
              <a:defRPr lang="fr-FR" sz="4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à la date 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au pied de page 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6" name="Espace réservé pour un numéro de diapositive 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  <p:sp>
        <p:nvSpPr>
          <p:cNvPr id="3" name="Espace réservé pour un contenu 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 rtlCol="0">
            <a:normAutofit/>
          </a:bodyPr>
          <a:lstStyle>
            <a:lvl1pPr marL="0" indent="0">
              <a:buNone/>
              <a:defRPr lang="fr-FR" sz="1800">
                <a:solidFill>
                  <a:schemeClr val="tx1"/>
                </a:solidFill>
              </a:defRPr>
            </a:lvl1pPr>
            <a:lvl2pPr>
              <a:defRPr lang="fr-FR" sz="1800">
                <a:solidFill>
                  <a:schemeClr val="tx1"/>
                </a:solidFill>
              </a:defRPr>
            </a:lvl2pPr>
            <a:lvl3pPr>
              <a:defRPr lang="fr-FR" sz="1800">
                <a:solidFill>
                  <a:schemeClr val="tx1"/>
                </a:solidFill>
              </a:defRPr>
            </a:lvl3pPr>
            <a:lvl4pPr>
              <a:defRPr lang="fr-FR" sz="1800">
                <a:solidFill>
                  <a:schemeClr val="tx1"/>
                </a:solidFill>
              </a:defRPr>
            </a:lvl4pPr>
            <a:lvl5pPr>
              <a:defRPr lang="fr-F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0879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 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fr-FR" sz="5400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Cliquez pour ajouter un titre</a:t>
            </a:r>
          </a:p>
        </p:txBody>
      </p:sp>
      <p:sp>
        <p:nvSpPr>
          <p:cNvPr id="3" name="Espace réservé pour un contenu 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lang="fr-FR"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lang="fr-FR"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lang="fr-FR"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lang="fr-F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0" name="Espace réservé pour une image 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  <p:grpSp>
        <p:nvGrpSpPr>
          <p:cNvPr id="9" name="Groupe 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ormat libre : Forme 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11" name="Ovale 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</p:grpSp>
      <p:grpSp>
        <p:nvGrpSpPr>
          <p:cNvPr id="12" name="Groupe 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t libre : Forme 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4" name="Ovale 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15" name="Ovale 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16" name="Format libre : Forme 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4" name="Espace réservé à la date 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au pied de page 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6" name="Espace réservé pour un numéro de diapositive 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lang="fr-FR" sz="64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 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fr-FR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 </a:t>
            </a:r>
          </a:p>
        </p:txBody>
      </p:sp>
      <p:sp>
        <p:nvSpPr>
          <p:cNvPr id="4" name="Espace réservé à la date 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au pied de page 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6" name="Espace réservé pour un numéro de diapositive 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9" name="Format libre : Forme 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20" name="Ovale 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grpSp>
        <p:nvGrpSpPr>
          <p:cNvPr id="34" name="Groupe 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t libre : Forme 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36" name="Format libre : Forme 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7" name="Ovale 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38" name="Ovale 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 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ormat libre : Forme 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5" name="Ovale 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26" name="Ovale 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27" name="Format libre : Forme 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20" name="Titre 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rtlCol="0" anchor="b">
            <a:normAutofit/>
          </a:bodyPr>
          <a:lstStyle>
            <a:lvl1pPr>
              <a:defRPr lang="fr-FR" sz="4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22" name="Espace réservé pour un contenu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 rtlCol="0">
            <a:normAutofit/>
          </a:bodyPr>
          <a:lstStyle>
            <a:lvl1pPr marL="0" indent="0">
              <a:buNone/>
              <a:defRPr lang="fr-FR" sz="1800">
                <a:solidFill>
                  <a:schemeClr val="tx1"/>
                </a:solidFill>
              </a:defRPr>
            </a:lvl1pPr>
            <a:lvl2pPr>
              <a:defRPr lang="fr-FR" sz="1200">
                <a:solidFill>
                  <a:schemeClr val="tx1"/>
                </a:solidFill>
              </a:defRPr>
            </a:lvl2pPr>
            <a:lvl3pPr>
              <a:defRPr lang="fr-FR" sz="1200">
                <a:solidFill>
                  <a:schemeClr val="tx1"/>
                </a:solidFill>
              </a:defRPr>
            </a:lvl3pPr>
            <a:lvl4pPr>
              <a:defRPr lang="fr-FR" sz="1200">
                <a:solidFill>
                  <a:schemeClr val="tx1"/>
                </a:solidFill>
              </a:defRPr>
            </a:lvl4pPr>
            <a:lvl5pPr>
              <a:defRPr lang="fr-F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" name="Espace réservé à la date 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3" name="Espace réservé a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pour un numéro de diapositive 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grpSp>
        <p:nvGrpSpPr>
          <p:cNvPr id="5" name="Groupe 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ormat libre 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7" name="Format libre 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8" name="Format libre 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</p:grpSp>
      <p:sp>
        <p:nvSpPr>
          <p:cNvPr id="11" name="Ovale 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grpSp>
        <p:nvGrpSpPr>
          <p:cNvPr id="12" name="Groupe 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ormat libre : Forme 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grpSp>
          <p:nvGrpSpPr>
            <p:cNvPr id="14" name="Groupe 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ormat libre : Forme 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/>
              </a:p>
            </p:txBody>
          </p:sp>
          <p:sp>
            <p:nvSpPr>
              <p:cNvPr id="16" name="Ovale 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/>
              </a:p>
            </p:txBody>
          </p:sp>
        </p:grpSp>
      </p:grpSp>
      <p:grpSp>
        <p:nvGrpSpPr>
          <p:cNvPr id="17" name="Groupe 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ormat libre : Forme 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19" name="Ovale 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la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 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rtlCol="0" anchor="ctr">
            <a:noAutofit/>
          </a:bodyPr>
          <a:lstStyle>
            <a:lvl1pPr algn="l">
              <a:defRPr lang="fr-FR" sz="54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pour une image 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  <p:sp>
        <p:nvSpPr>
          <p:cNvPr id="7" name="Ovale 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4" name="Espace réservé à la date 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au pied de page 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6" name="Espace réservé pour un numéro de diapositive 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9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 + sous-titre + 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rtlCol="0" anchor="b">
            <a:noAutofit/>
          </a:bodyPr>
          <a:lstStyle>
            <a:lvl1pPr algn="l">
              <a:defRPr lang="fr-FR" sz="4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 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lang="fr-FR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14" name="Ovale 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grpSp>
        <p:nvGrpSpPr>
          <p:cNvPr id="10" name="Groupe 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ormat libre 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12" name="Format libre 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13" name="Format libre 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</p:grpSp>
      <p:sp>
        <p:nvSpPr>
          <p:cNvPr id="8" name="Espace réservé pour une image 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lang="fr-FR" sz="1800"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4" name="Espace réservé à la date 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au pied de page 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6" name="Espace réservé pour un numéro de diapositive 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07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 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ormat libre : Forme 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grpSp>
          <p:nvGrpSpPr>
            <p:cNvPr id="9" name="Groupe 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ormat libre : Forme 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/>
              </a:p>
            </p:txBody>
          </p:sp>
          <p:sp>
            <p:nvSpPr>
              <p:cNvPr id="11" name="Ovale 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/>
              </a:p>
            </p:txBody>
          </p:sp>
        </p:grpSp>
      </p:grpSp>
      <p:grpSp>
        <p:nvGrpSpPr>
          <p:cNvPr id="19" name="Groupe 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ormat libre : Forme 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21" name="Ovale 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</p:grpSp>
      <p:grpSp>
        <p:nvGrpSpPr>
          <p:cNvPr id="12" name="Groupe 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t libre : Forme 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4" name="Ovale 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15" name="Ovale 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16" name="Format libre : Forme 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2" name="Titre 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fr-FR" sz="4000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Cliquez pour ajouter un titre</a:t>
            </a:r>
          </a:p>
        </p:txBody>
      </p:sp>
      <p:sp>
        <p:nvSpPr>
          <p:cNvPr id="3" name="Espace réservé pour un contenu 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 rtlCol="0">
            <a:normAutofit/>
          </a:bodyPr>
          <a:lstStyle>
            <a:lvl1pPr>
              <a:defRPr lang="fr-FR" sz="1800">
                <a:solidFill>
                  <a:schemeClr val="tx1"/>
                </a:solidFill>
              </a:defRPr>
            </a:lvl1pPr>
            <a:lvl2pPr>
              <a:defRPr lang="fr-FR" sz="1200">
                <a:solidFill>
                  <a:schemeClr val="tx1"/>
                </a:solidFill>
              </a:defRPr>
            </a:lvl2pPr>
            <a:lvl3pPr>
              <a:defRPr lang="fr-FR" sz="1200">
                <a:solidFill>
                  <a:schemeClr val="tx1"/>
                </a:solidFill>
              </a:defRPr>
            </a:lvl3pPr>
            <a:lvl4pPr>
              <a:defRPr lang="fr-FR" sz="1200">
                <a:solidFill>
                  <a:schemeClr val="tx1"/>
                </a:solidFill>
              </a:defRPr>
            </a:lvl4pPr>
            <a:lvl5pPr>
              <a:defRPr lang="fr-F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à la date 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au pied de page 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6" name="Espace réservé pour un numéro de diapositive 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99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 + 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fr-FR" sz="54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 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800">
                <a:solidFill>
                  <a:schemeClr val="tx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4" name="Espace réservé à la date 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au pied de page 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6" name="Espace réservé pour un numéro de diapositive 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55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 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grpSp>
        <p:nvGrpSpPr>
          <p:cNvPr id="13" name="Groupe 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t libre : Forme 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21" name="Ovale 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</p:grpSp>
      <p:sp>
        <p:nvSpPr>
          <p:cNvPr id="2" name="Titre 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fr-FR" sz="4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pour un contenu 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fr-F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fr-F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fr-F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fr-F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pour un contenu 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fr-F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fr-F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fr-F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fr-F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à la date 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" name="Espace réservé au pied de page 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pour un numéro de diapositive 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11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 + 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rtlCol="0" anchor="b" anchorCtr="0">
            <a:noAutofit/>
          </a:bodyPr>
          <a:lstStyle>
            <a:lvl1pPr algn="r">
              <a:defRPr lang="fr-FR" sz="4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pour un contenu 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 rtlCol="0">
            <a:normAutofit/>
          </a:bodyPr>
          <a:lstStyle>
            <a:lvl1pPr marL="0" indent="0" algn="r">
              <a:buNone/>
              <a:defRPr lang="fr-FR" sz="1800">
                <a:solidFill>
                  <a:schemeClr val="tx1"/>
                </a:solidFill>
              </a:defRPr>
            </a:lvl1pPr>
            <a:lvl2pPr algn="r">
              <a:defRPr lang="fr-FR" sz="1200">
                <a:solidFill>
                  <a:schemeClr val="tx1"/>
                </a:solidFill>
              </a:defRPr>
            </a:lvl2pPr>
            <a:lvl3pPr algn="r">
              <a:defRPr lang="fr-FR" sz="1200">
                <a:solidFill>
                  <a:schemeClr val="tx1"/>
                </a:solidFill>
              </a:defRPr>
            </a:lvl3pPr>
            <a:lvl4pPr algn="r">
              <a:defRPr lang="fr-FR" sz="1200">
                <a:solidFill>
                  <a:schemeClr val="tx1"/>
                </a:solidFill>
              </a:defRPr>
            </a:lvl4pPr>
            <a:lvl5pPr algn="r">
              <a:defRPr lang="fr-F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pour une image 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grpSp>
        <p:nvGrpSpPr>
          <p:cNvPr id="4" name="Groupe 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ormat libre 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10" name="Format libre 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11" name="Format libre 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</p:grpSp>
      <p:sp>
        <p:nvSpPr>
          <p:cNvPr id="15" name="Ovale 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1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 + 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rtlCol="0" anchor="t" anchorCtr="0">
            <a:noAutofit/>
          </a:bodyPr>
          <a:lstStyle>
            <a:lvl1pPr>
              <a:defRPr lang="fr-FR" sz="4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pour un contenu 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 rtlCol="0">
            <a:normAutofit/>
          </a:bodyPr>
          <a:lstStyle>
            <a:lvl1pPr marL="0" indent="0">
              <a:buNone/>
              <a:defRPr lang="fr-FR" sz="1800">
                <a:solidFill>
                  <a:schemeClr val="tx1"/>
                </a:solidFill>
              </a:defRPr>
            </a:lvl1pPr>
            <a:lvl2pPr>
              <a:defRPr lang="fr-FR" sz="1200">
                <a:solidFill>
                  <a:schemeClr val="tx1"/>
                </a:solidFill>
              </a:defRPr>
            </a:lvl2pPr>
            <a:lvl3pPr>
              <a:defRPr lang="fr-FR" sz="1200">
                <a:solidFill>
                  <a:schemeClr val="tx1"/>
                </a:solidFill>
              </a:defRPr>
            </a:lvl3pPr>
            <a:lvl4pPr>
              <a:defRPr lang="fr-FR" sz="1200">
                <a:solidFill>
                  <a:schemeClr val="tx1"/>
                </a:solidFill>
              </a:defRPr>
            </a:lvl4pPr>
            <a:lvl5pPr>
              <a:defRPr lang="fr-F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pour un tableau 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 rtlCol="0">
            <a:normAutofit/>
          </a:bodyPr>
          <a:lstStyle>
            <a:lvl1pPr>
              <a:defRPr lang="fr-F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Cliquer sur l’icône pour insérer un tableau</a:t>
            </a:r>
          </a:p>
        </p:txBody>
      </p:sp>
      <p:sp>
        <p:nvSpPr>
          <p:cNvPr id="5" name="Espace réservé à la date 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" name="Espace réservé au pied de page 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pour un numéro de diapositive 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08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 titre 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fr-FR"/>
            </a:defPPr>
          </a:lstStyle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3" name="Espace réservé au texte 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à la date 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fr-F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au pied de page 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fr-F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fr-FR"/>
          </a:p>
        </p:txBody>
      </p:sp>
      <p:sp>
        <p:nvSpPr>
          <p:cNvPr id="6" name="Espace réservé pour un numéro de diapositive 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fr-F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fr-FR" smtClean="0"/>
              <a:pPr rtl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7" r:id="rId4"/>
    <p:sldLayoutId id="2147483703" r:id="rId5"/>
    <p:sldLayoutId id="2147483698" r:id="rId6"/>
    <p:sldLayoutId id="2147483704" r:id="rId7"/>
    <p:sldLayoutId id="2147483699" r:id="rId8"/>
    <p:sldLayoutId id="2147483700" r:id="rId9"/>
    <p:sldLayoutId id="2147483688" r:id="rId10"/>
    <p:sldLayoutId id="2147483701" r:id="rId11"/>
    <p:sldLayoutId id="2147483686" r:id="rId12"/>
    <p:sldLayoutId id="214748368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fr-FR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fr-FR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fr-FR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fr-FR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arole-N/miskatoni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70711"/>
            <a:ext cx="4144783" cy="1905070"/>
          </a:xfrm>
        </p:spPr>
        <p:txBody>
          <a:bodyPr vert="horz" wrap="square" lIns="91440" tIns="0" rIns="0" bIns="0" rtlCol="0" anchor="ctr" anchorCtr="0">
            <a:normAutofit/>
          </a:bodyPr>
          <a:lstStyle>
            <a:defPPr>
              <a:defRPr lang="fr-FR"/>
            </a:defPPr>
          </a:lstStyle>
          <a:p>
            <a:pPr algn="ctr">
              <a:lnSpc>
                <a:spcPct val="150000"/>
              </a:lnSpc>
            </a:pPr>
            <a:r>
              <a:rPr lang="fr-FR"/>
              <a:t>Projet </a:t>
            </a:r>
            <a:r>
              <a:rPr lang="fr-FR" err="1"/>
              <a:t>Miskatonic</a:t>
            </a:r>
            <a:br>
              <a:rPr lang="fr-FR"/>
            </a:br>
            <a:r>
              <a:rPr lang="fr-FR" sz="2400"/>
              <a:t>Un générateur de Quiz</a:t>
            </a:r>
            <a:br>
              <a:rPr lang="fr-FR" sz="2400"/>
            </a:br>
            <a:r>
              <a:rPr lang="fr-FR" sz="2000" err="1"/>
              <a:t>Miskatonic</a:t>
            </a:r>
            <a:r>
              <a:rPr lang="fr-FR" sz="2000"/>
              <a:t> </a:t>
            </a:r>
            <a:r>
              <a:rPr lang="fr-FR" sz="2000" err="1"/>
              <a:t>University</a:t>
            </a:r>
            <a:r>
              <a:rPr lang="fr-FR" sz="2000"/>
              <a:t> 2025</a:t>
            </a:r>
          </a:p>
        </p:txBody>
      </p:sp>
      <p:sp>
        <p:nvSpPr>
          <p:cNvPr id="3" name="Espace réservé pour un contenu 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71" y="3505200"/>
            <a:ext cx="4159160" cy="2352356"/>
          </a:xfrm>
        </p:spPr>
        <p:txBody>
          <a:bodyPr vert="horz" wrap="square" lIns="91440" tIns="0" rIns="91440" bIns="0" rtlCol="0" anchor="ctr">
            <a:normAutofit fontScale="92500"/>
          </a:bodyPr>
          <a:lstStyle>
            <a:defPPr>
              <a:defRPr lang="fr-FR"/>
            </a:defPPr>
          </a:lstStyle>
          <a:p>
            <a:pPr algn="ctr">
              <a:lnSpc>
                <a:spcPct val="150000"/>
              </a:lnSpc>
            </a:pPr>
            <a:r>
              <a:rPr lang="en-US"/>
              <a:t>Un </a:t>
            </a:r>
            <a:r>
              <a:rPr lang="en-US" err="1"/>
              <a:t>Projet</a:t>
            </a:r>
            <a:r>
              <a:rPr lang="en-US"/>
              <a:t> </a:t>
            </a:r>
            <a:r>
              <a:rPr lang="en-US" err="1"/>
              <a:t>réalisé</a:t>
            </a:r>
            <a:r>
              <a:rPr lang="en-US"/>
              <a:t> par :</a:t>
            </a:r>
            <a:endParaRPr lang="fr-FR"/>
          </a:p>
          <a:p>
            <a:pPr lvl="0" algn="ctr">
              <a:lnSpc>
                <a:spcPct val="150000"/>
              </a:lnSpc>
              <a:defRPr cap="all"/>
            </a:pPr>
            <a:r>
              <a:rPr lang="en-US"/>
              <a:t>Corto </a:t>
            </a:r>
            <a:r>
              <a:rPr lang="en-US" err="1"/>
              <a:t>gayet</a:t>
            </a:r>
            <a:endParaRPr lang="en-US"/>
          </a:p>
          <a:p>
            <a:pPr lvl="0" algn="ctr">
              <a:lnSpc>
                <a:spcPct val="150000"/>
              </a:lnSpc>
              <a:defRPr cap="all"/>
            </a:pPr>
            <a:r>
              <a:rPr lang="en-US"/>
              <a:t>&amp;</a:t>
            </a:r>
          </a:p>
          <a:p>
            <a:pPr lvl="0" algn="ctr">
              <a:lnSpc>
                <a:spcPct val="150000"/>
              </a:lnSpc>
              <a:defRPr cap="all"/>
            </a:pPr>
            <a:r>
              <a:rPr lang="en-US" err="1"/>
              <a:t>carole</a:t>
            </a:r>
            <a:r>
              <a:rPr lang="en-US"/>
              <a:t> </a:t>
            </a:r>
            <a:r>
              <a:rPr lang="en-US" err="1"/>
              <a:t>novak</a:t>
            </a:r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F1C1FE5-57A4-CA60-087C-5907959A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8" r="26702" b="1"/>
          <a:stretch>
            <a:fillRect/>
          </a:stretch>
        </p:blipFill>
        <p:spPr bwMode="auto"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61A3F-6944-5A01-BD39-C3D6BBB9C772}"/>
              </a:ext>
            </a:extLst>
          </p:cNvPr>
          <p:cNvSpPr txBox="1"/>
          <p:nvPr/>
        </p:nvSpPr>
        <p:spPr>
          <a:xfrm>
            <a:off x="6685660" y="5924433"/>
            <a:ext cx="51470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https://github.com/Carole-N/miskatonic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9982-606C-1B21-A4B0-8F512BF4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>
            <a:extLst>
              <a:ext uri="{FF2B5EF4-FFF2-40B4-BE49-F238E27FC236}">
                <a16:creationId xmlns:a16="http://schemas.microsoft.com/office/drawing/2014/main" id="{C90686FB-70A2-E935-AD14-79C4A1074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05" y="195339"/>
            <a:ext cx="7975877" cy="726585"/>
          </a:xfrm>
        </p:spPr>
        <p:txBody>
          <a:bodyPr rtlCol="0" anchor="ctr"/>
          <a:lstStyle>
            <a:defPPr>
              <a:defRPr lang="fr-FR"/>
            </a:defPPr>
          </a:lstStyle>
          <a:p>
            <a:r>
              <a:rPr lang="fr-FR" sz="4400"/>
              <a:t>Création quiz côté </a:t>
            </a:r>
            <a:r>
              <a:rPr lang="fr-FR" sz="4400" err="1"/>
              <a:t>enseignant·e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D095FEB-5858-969C-F2F2-6FCC70491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3" name="video3_créa quiz cote enseignant">
            <a:hlinkClick r:id="" action="ppaction://media"/>
            <a:extLst>
              <a:ext uri="{FF2B5EF4-FFF2-40B4-BE49-F238E27FC236}">
                <a16:creationId xmlns:a16="http://schemas.microsoft.com/office/drawing/2014/main" id="{2EFC9751-1165-C899-E41A-6D3AAE7414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2077" y="1145875"/>
            <a:ext cx="8114584" cy="45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9982-606C-1B21-A4B0-8F512BF4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>
            <a:extLst>
              <a:ext uri="{FF2B5EF4-FFF2-40B4-BE49-F238E27FC236}">
                <a16:creationId xmlns:a16="http://schemas.microsoft.com/office/drawing/2014/main" id="{C90686FB-70A2-E935-AD14-79C4A1074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646" y="165260"/>
            <a:ext cx="9167069" cy="726585"/>
          </a:xfrm>
        </p:spPr>
        <p:txBody>
          <a:bodyPr rtlCol="0" anchor="ctr"/>
          <a:lstStyle>
            <a:defPPr>
              <a:defRPr lang="fr-FR"/>
            </a:defPPr>
          </a:lstStyle>
          <a:p>
            <a:r>
              <a:rPr lang="fr-FR" sz="4400" dirty="0"/>
              <a:t>Enregistrement d'</a:t>
            </a:r>
            <a:r>
              <a:rPr lang="fr-FR" sz="4400" dirty="0" err="1"/>
              <a:t>un·e</a:t>
            </a:r>
            <a:r>
              <a:rPr lang="fr-FR" sz="4400" dirty="0"/>
              <a:t> </a:t>
            </a:r>
            <a:r>
              <a:rPr lang="fr-FR" sz="4400" dirty="0" err="1"/>
              <a:t>nouvel·le</a:t>
            </a:r>
            <a:r>
              <a:rPr lang="fr-FR" sz="4400" dirty="0"/>
              <a:t> élève</a:t>
            </a:r>
          </a:p>
        </p:txBody>
      </p:sp>
      <p:pic>
        <p:nvPicPr>
          <p:cNvPr id="3" name="Video2_Enregistrement d'un nouvel élève">
            <a:hlinkClick r:id="" action="ppaction://media"/>
            <a:extLst>
              <a:ext uri="{FF2B5EF4-FFF2-40B4-BE49-F238E27FC236}">
                <a16:creationId xmlns:a16="http://schemas.microsoft.com/office/drawing/2014/main" id="{124E879C-40CC-B58E-1296-E3E7B7CD62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5212" y="1185312"/>
            <a:ext cx="7961577" cy="44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9982-606C-1B21-A4B0-8F512BF4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>
            <a:extLst>
              <a:ext uri="{FF2B5EF4-FFF2-40B4-BE49-F238E27FC236}">
                <a16:creationId xmlns:a16="http://schemas.microsoft.com/office/drawing/2014/main" id="{C90686FB-70A2-E935-AD14-79C4A1074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647" y="165260"/>
            <a:ext cx="4285353" cy="726585"/>
          </a:xfrm>
        </p:spPr>
        <p:txBody>
          <a:bodyPr rtlCol="0" anchor="ctr"/>
          <a:lstStyle>
            <a:defPPr>
              <a:defRPr lang="fr-FR"/>
            </a:defPPr>
          </a:lstStyle>
          <a:p>
            <a:r>
              <a:rPr lang="fr-FR" sz="4400"/>
              <a:t>Accéder au quiz</a:t>
            </a:r>
          </a:p>
        </p:txBody>
      </p:sp>
      <p:pic>
        <p:nvPicPr>
          <p:cNvPr id="2" name="finalstudentteacherquiz">
            <a:hlinkClick r:id="" action="ppaction://media"/>
            <a:extLst>
              <a:ext uri="{FF2B5EF4-FFF2-40B4-BE49-F238E27FC236}">
                <a16:creationId xmlns:a16="http://schemas.microsoft.com/office/drawing/2014/main" id="{FF2DC1BD-09FD-D862-52D2-D2FCCFEF7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4332" y="1130079"/>
            <a:ext cx="8143337" cy="459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9982-606C-1B21-A4B0-8F512BF4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>
            <a:extLst>
              <a:ext uri="{FF2B5EF4-FFF2-40B4-BE49-F238E27FC236}">
                <a16:creationId xmlns:a16="http://schemas.microsoft.com/office/drawing/2014/main" id="{C90686FB-70A2-E935-AD14-79C4A1074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52" y="165260"/>
            <a:ext cx="7544746" cy="726585"/>
          </a:xfrm>
        </p:spPr>
        <p:txBody>
          <a:bodyPr rtlCol="0" anchor="ctr"/>
          <a:lstStyle>
            <a:defPPr>
              <a:defRPr lang="fr-FR"/>
            </a:defPPr>
          </a:lstStyle>
          <a:p>
            <a:r>
              <a:rPr lang="fr-FR" sz="4400"/>
              <a:t>Interface </a:t>
            </a:r>
            <a:r>
              <a:rPr lang="fr-FR" sz="4400" err="1"/>
              <a:t>admnistrateur·ice</a:t>
            </a:r>
          </a:p>
        </p:txBody>
      </p:sp>
      <p:pic>
        <p:nvPicPr>
          <p:cNvPr id="3" name="admin interface">
            <a:hlinkClick r:id="" action="ppaction://media"/>
            <a:extLst>
              <a:ext uri="{FF2B5EF4-FFF2-40B4-BE49-F238E27FC236}">
                <a16:creationId xmlns:a16="http://schemas.microsoft.com/office/drawing/2014/main" id="{764C838C-60BE-42BE-E684-CE6332618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6181" y="1054503"/>
            <a:ext cx="8459639" cy="47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0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9982-606C-1B21-A4B0-8F512BF4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>
            <a:extLst>
              <a:ext uri="{FF2B5EF4-FFF2-40B4-BE49-F238E27FC236}">
                <a16:creationId xmlns:a16="http://schemas.microsoft.com/office/drawing/2014/main" id="{C90686FB-70A2-E935-AD14-79C4A1074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316" y="208392"/>
            <a:ext cx="4175904" cy="716559"/>
          </a:xfrm>
        </p:spPr>
        <p:txBody>
          <a:bodyPr rtlCol="0" anchor="ctr"/>
          <a:lstStyle>
            <a:defPPr>
              <a:defRPr lang="fr-FR"/>
            </a:defPPr>
          </a:lstStyle>
          <a:p>
            <a:r>
              <a:rPr lang="fr-FR" sz="4400"/>
              <a:t>Routes </a:t>
            </a:r>
            <a:r>
              <a:rPr lang="fr-FR" sz="4400" err="1"/>
              <a:t>FastAPI</a:t>
            </a:r>
            <a:endParaRPr lang="en-US" err="1"/>
          </a:p>
        </p:txBody>
      </p:sp>
      <p:pic>
        <p:nvPicPr>
          <p:cNvPr id="2" name="finalfastapidoc">
            <a:hlinkClick r:id="" action="ppaction://media"/>
            <a:extLst>
              <a:ext uri="{FF2B5EF4-FFF2-40B4-BE49-F238E27FC236}">
                <a16:creationId xmlns:a16="http://schemas.microsoft.com/office/drawing/2014/main" id="{6866CF1D-679C-168C-FA22-E664D065C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6823" y="1105374"/>
            <a:ext cx="8272733" cy="46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FB135-1BC0-17D6-31D6-D7EDEF82D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 3">
            <a:extLst>
              <a:ext uri="{FF2B5EF4-FFF2-40B4-BE49-F238E27FC236}">
                <a16:creationId xmlns:a16="http://schemas.microsoft.com/office/drawing/2014/main" id="{1B0A9C8B-46EF-9F59-2910-99DC4A153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273851" y="313936"/>
            <a:ext cx="734257" cy="760506"/>
            <a:chOff x="5243759" y="1363788"/>
            <a:chExt cx="734257" cy="760506"/>
          </a:xfrm>
        </p:grpSpPr>
        <p:sp>
          <p:nvSpPr>
            <p:cNvPr id="6" name="Format libre 5">
              <a:extLst>
                <a:ext uri="{FF2B5EF4-FFF2-40B4-BE49-F238E27FC236}">
                  <a16:creationId xmlns:a16="http://schemas.microsoft.com/office/drawing/2014/main" id="{AAFB40B9-C5EC-716D-5E0C-5DA2B7B030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7" name="Format libre 6">
              <a:extLst>
                <a:ext uri="{FF2B5EF4-FFF2-40B4-BE49-F238E27FC236}">
                  <a16:creationId xmlns:a16="http://schemas.microsoft.com/office/drawing/2014/main" id="{0516BD56-96EB-B809-F170-7993CEB73EA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  <p:sp>
          <p:nvSpPr>
            <p:cNvPr id="8" name="Format libre 8">
              <a:extLst>
                <a:ext uri="{FF2B5EF4-FFF2-40B4-BE49-F238E27FC236}">
                  <a16:creationId xmlns:a16="http://schemas.microsoft.com/office/drawing/2014/main" id="{928BA3BF-7086-6BE7-126E-73FAA7B787C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/>
            </a:p>
          </p:txBody>
        </p:sp>
      </p:grpSp>
      <p:sp>
        <p:nvSpPr>
          <p:cNvPr id="9" name="Ovale 8">
            <a:extLst>
              <a:ext uri="{FF2B5EF4-FFF2-40B4-BE49-F238E27FC236}">
                <a16:creationId xmlns:a16="http://schemas.microsoft.com/office/drawing/2014/main" id="{C7A69509-4FE3-9CF2-78B7-8408C6276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05922" y="5707225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pic>
        <p:nvPicPr>
          <p:cNvPr id="15" name="Picture 4" descr="Script informatique sur un écran">
            <a:extLst>
              <a:ext uri="{FF2B5EF4-FFF2-40B4-BE49-F238E27FC236}">
                <a16:creationId xmlns:a16="http://schemas.microsoft.com/office/drawing/2014/main" id="{6B2C1AA1-20E9-D7D4-79A5-6CC48B5DAC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97" r="54569" b="-1"/>
          <a:stretch>
            <a:fillRect/>
          </a:stretch>
        </p:blipFill>
        <p:spPr>
          <a:xfrm>
            <a:off x="20" y="10"/>
            <a:ext cx="4340404" cy="6857990"/>
          </a:xfrm>
          <a:prstGeom prst="rect">
            <a:avLst/>
          </a:prstGeom>
          <a:effectLst/>
        </p:spPr>
      </p:pic>
      <p:sp>
        <p:nvSpPr>
          <p:cNvPr id="16" name="Titre 1">
            <a:extLst>
              <a:ext uri="{FF2B5EF4-FFF2-40B4-BE49-F238E27FC236}">
                <a16:creationId xmlns:a16="http://schemas.microsoft.com/office/drawing/2014/main" id="{B2984186-4B13-6C50-96F0-3B48D622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812" y="458964"/>
            <a:ext cx="6292291" cy="813400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/>
              <a:t>Collaboration &amp; Versioning</a:t>
            </a:r>
          </a:p>
        </p:txBody>
      </p:sp>
      <p:sp>
        <p:nvSpPr>
          <p:cNvPr id="17" name="Espace réservé pour un contenu 2">
            <a:extLst>
              <a:ext uri="{FF2B5EF4-FFF2-40B4-BE49-F238E27FC236}">
                <a16:creationId xmlns:a16="http://schemas.microsoft.com/office/drawing/2014/main" id="{055E9755-5EFE-9178-EE0F-7544DE695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3069" y="2121041"/>
            <a:ext cx="5063776" cy="2067502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/>
              <a:t>Travail en binôme via Notion &amp; GitHub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/>
              <a:t>Branches dev synchronisées avec </a:t>
            </a:r>
            <a:r>
              <a:rPr lang="fr-FR" sz="2000" err="1"/>
              <a:t>upstream</a:t>
            </a:r>
            <a:endParaRPr lang="fr-FR" sz="20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/>
              <a:t>Rebase, commit régulier, et README détaillé</a:t>
            </a:r>
          </a:p>
        </p:txBody>
      </p:sp>
    </p:spTree>
    <p:extLst>
      <p:ext uri="{BB962C8B-B14F-4D97-AF65-F5344CB8AC3E}">
        <p14:creationId xmlns:p14="http://schemas.microsoft.com/office/powerpoint/2010/main" val="176384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838" y="373871"/>
            <a:ext cx="5670323" cy="932271"/>
          </a:xfrm>
          <a:noFill/>
        </p:spPr>
        <p:txBody>
          <a:bodyPr lIns="0" rtlCol="0" anchor="ctr">
            <a:normAutofit/>
          </a:bodyPr>
          <a:lstStyle>
            <a:defPPr>
              <a:defRPr lang="fr-FR"/>
            </a:defPPr>
          </a:lstStyle>
          <a:p>
            <a:pPr algn="ctr"/>
            <a:r>
              <a:rPr lang="fr-FR"/>
              <a:t>Limites &amp; améliorations</a:t>
            </a:r>
          </a:p>
        </p:txBody>
      </p:sp>
      <p:sp>
        <p:nvSpPr>
          <p:cNvPr id="3" name="Espace réservé pour un contenu 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1973" y="1314426"/>
            <a:ext cx="6813755" cy="2781617"/>
          </a:xfrm>
          <a:noFill/>
        </p:spPr>
        <p:txBody>
          <a:bodyPr vert="horz" lIns="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marL="457200" lvl="1" indent="0" algn="ctr">
              <a:buNone/>
            </a:pPr>
            <a:r>
              <a:rPr lang="fr-FR" sz="2800"/>
              <a:t>Ajouter un système JWT entre Flask et API </a:t>
            </a:r>
          </a:p>
          <a:p>
            <a:pPr marL="457200" lvl="1" indent="0" algn="ctr">
              <a:buNone/>
            </a:pPr>
            <a:r>
              <a:rPr lang="fr-FR" sz="2800"/>
              <a:t>Améliorer l’IHM et la gestion des rôles</a:t>
            </a:r>
          </a:p>
          <a:p>
            <a:pPr marL="457200" lvl="1" indent="0" algn="ctr">
              <a:buNone/>
            </a:pPr>
            <a:r>
              <a:rPr lang="fr-FR" sz="2800"/>
              <a:t>Export PDF des quiz et résultats </a:t>
            </a:r>
          </a:p>
          <a:p>
            <a:pPr marL="457200" lvl="1" indent="0" algn="ctr">
              <a:buNone/>
            </a:pPr>
            <a:r>
              <a:rPr lang="fr-FR" sz="2800"/>
              <a:t>Hébergement MongoDB Atlas</a:t>
            </a:r>
          </a:p>
          <a:p>
            <a:pPr lvl="1" rtl="0"/>
            <a:endParaRPr lang="fr-FR" sz="170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2801D1B-BB72-4098-DF4E-673907C6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7755"/>
            <a:ext cx="12154914" cy="233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97237-5EF2-38B4-EC42-4C905D84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léger, toile, art&#10;&#10;Le contenu généré par l’IA peut être incorrect.">
            <a:extLst>
              <a:ext uri="{FF2B5EF4-FFF2-40B4-BE49-F238E27FC236}">
                <a16:creationId xmlns:a16="http://schemas.microsoft.com/office/drawing/2014/main" id="{26A54218-EA84-BE63-BF19-FB6A3F888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0E85B659-F7B4-D4E3-7459-50EF8916F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6846" y="1207545"/>
            <a:ext cx="9538308" cy="2202236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dirty="0"/>
              <a:t>Bilan</a:t>
            </a:r>
            <a:br>
              <a:rPr lang="en-US" dirty="0"/>
            </a:br>
            <a:br>
              <a:rPr lang="en-US" sz="3200" dirty="0"/>
            </a:br>
            <a:r>
              <a:rPr lang="en-US" sz="3200" dirty="0"/>
              <a:t>Ce </a:t>
            </a:r>
            <a:r>
              <a:rPr lang="en-US" sz="3200" dirty="0" err="1"/>
              <a:t>projet</a:t>
            </a:r>
            <a:r>
              <a:rPr lang="en-US" sz="3200" dirty="0"/>
              <a:t> nous a </a:t>
            </a:r>
            <a:r>
              <a:rPr lang="en-US" sz="3200" dirty="0" err="1"/>
              <a:t>permis</a:t>
            </a:r>
            <a:r>
              <a:rPr lang="en-US" sz="3200" dirty="0"/>
              <a:t> de </a:t>
            </a:r>
            <a:r>
              <a:rPr lang="en-US" sz="3200" dirty="0" err="1"/>
              <a:t>découvrir</a:t>
            </a:r>
            <a:r>
              <a:rPr lang="en-US" sz="3200" dirty="0"/>
              <a:t> :</a:t>
            </a:r>
            <a:br>
              <a:rPr lang="en-US" dirty="0"/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83E95E-5629-30B7-85F0-8DC1DE6F5222}"/>
              </a:ext>
            </a:extLst>
          </p:cNvPr>
          <p:cNvSpPr txBox="1"/>
          <p:nvPr/>
        </p:nvSpPr>
        <p:spPr>
          <a:xfrm>
            <a:off x="2953364" y="2869647"/>
            <a:ext cx="7911790" cy="195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 mise </a:t>
            </a:r>
            <a:r>
              <a:rPr lang="en-US" sz="2800" dirty="0" err="1"/>
              <a:t>en</a:t>
            </a:r>
            <a:r>
              <a:rPr lang="en-US" sz="2800" dirty="0"/>
              <a:t> place </a:t>
            </a:r>
            <a:r>
              <a:rPr lang="en-US" sz="2800" dirty="0" err="1"/>
              <a:t>d’une</a:t>
            </a:r>
            <a:r>
              <a:rPr lang="en-US" sz="2800" dirty="0"/>
              <a:t> architecture multi-base,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 lien entre API et IHM,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 travail collaborative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environnement</a:t>
            </a:r>
            <a:r>
              <a:rPr lang="en-US" sz="2800" dirty="0"/>
              <a:t> </a:t>
            </a:r>
            <a:r>
              <a:rPr lang="en-US" sz="2800" dirty="0" err="1"/>
              <a:t>versionné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34853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5A804-F82E-22AB-14F2-3B256D039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7" descr="Arrière-plan numérique des points de données">
            <a:extLst>
              <a:ext uri="{FF2B5EF4-FFF2-40B4-BE49-F238E27FC236}">
                <a16:creationId xmlns:a16="http://schemas.microsoft.com/office/drawing/2014/main" id="{25D9C31C-9265-F432-A8EA-900A6565B2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re 6">
            <a:extLst>
              <a:ext uri="{FF2B5EF4-FFF2-40B4-BE49-F238E27FC236}">
                <a16:creationId xmlns:a16="http://schemas.microsoft.com/office/drawing/2014/main" id="{0BB351C0-45E3-F1A8-513B-F6E3A495B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2061" y="1417943"/>
            <a:ext cx="4407877" cy="4022113"/>
          </a:xfrm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fr-FR"/>
            </a:defPPr>
          </a:lstStyle>
          <a:p>
            <a:r>
              <a:rPr lang="fr-FR" sz="4800" dirty="0"/>
              <a:t>Merci pour votre écoute !</a:t>
            </a:r>
            <a:br>
              <a:rPr lang="fr-FR" sz="4800" dirty="0"/>
            </a:br>
            <a:br>
              <a:rPr lang="fr-FR" sz="4800" dirty="0"/>
            </a:br>
            <a:r>
              <a:rPr lang="fr-FR" sz="4800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4762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144" y="-4383"/>
            <a:ext cx="2311704" cy="692471"/>
          </a:xfrm>
        </p:spPr>
        <p:txBody>
          <a:bodyPr vert="horz" wrap="square" lIns="0" tIns="0" rIns="0" bIns="0" rtlCol="0" anchor="b" anchorCtr="0">
            <a:normAutofit/>
          </a:bodyPr>
          <a:lstStyle>
            <a:defPPr>
              <a:defRPr lang="fr-FR"/>
            </a:defPPr>
          </a:lstStyle>
          <a:p>
            <a:r>
              <a:rPr lang="fr-FR" kern="1200"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8AE00A-CBF5-68BE-FA8E-2DD1DFA15137}"/>
              </a:ext>
            </a:extLst>
          </p:cNvPr>
          <p:cNvSpPr txBox="1"/>
          <p:nvPr/>
        </p:nvSpPr>
        <p:spPr>
          <a:xfrm>
            <a:off x="3257352" y="1216946"/>
            <a:ext cx="3896645" cy="283829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Démonstration :</a:t>
            </a:r>
          </a:p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Vidéo 1 : création quiz côté </a:t>
            </a:r>
            <a:r>
              <a:rPr lang="fr-FR" sz="1600" err="1"/>
              <a:t>enseignant·e</a:t>
            </a:r>
            <a:endParaRPr lang="fr-FR"/>
          </a:p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Vidéo 2 : Enregistrement d'</a:t>
            </a:r>
            <a:r>
              <a:rPr lang="fr-FR" sz="1600" err="1"/>
              <a:t>un·e</a:t>
            </a:r>
            <a:r>
              <a:rPr lang="fr-FR" sz="1600"/>
              <a:t> </a:t>
            </a:r>
            <a:r>
              <a:rPr lang="fr-FR" sz="1600" err="1"/>
              <a:t>nouvel·le</a:t>
            </a:r>
            <a:r>
              <a:rPr lang="fr-FR" sz="1600"/>
              <a:t> élève</a:t>
            </a:r>
          </a:p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Vidéo 3 : accès au quiz</a:t>
            </a:r>
          </a:p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Vidéo 4 : interface </a:t>
            </a:r>
            <a:r>
              <a:rPr lang="fr-FR" sz="1600" err="1"/>
              <a:t>administrateur·ice</a:t>
            </a:r>
            <a:endParaRPr lang="fr-FR" sz="1600"/>
          </a:p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Vidéo 5 : route </a:t>
            </a:r>
            <a:r>
              <a:rPr lang="fr-FR" sz="1600" err="1"/>
              <a:t>FastAPI</a:t>
            </a:r>
            <a:endParaRPr lang="fr-FR" sz="1600"/>
          </a:p>
        </p:txBody>
      </p:sp>
      <p:pic>
        <p:nvPicPr>
          <p:cNvPr id="5" name="Espace réservé pour une image 7" descr="Arrière-plan numérique des points de données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0" r="8130"/>
          <a:stretch>
            <a:fillRect/>
          </a:stretch>
        </p:blipFill>
        <p:spPr>
          <a:xfrm>
            <a:off x="7159512" y="10"/>
            <a:ext cx="5032074" cy="6857990"/>
          </a:xfrm>
          <a:noFill/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0259BAE-302D-C0B2-7299-066C1507091F}"/>
              </a:ext>
            </a:extLst>
          </p:cNvPr>
          <p:cNvSpPr txBox="1"/>
          <p:nvPr/>
        </p:nvSpPr>
        <p:spPr>
          <a:xfrm>
            <a:off x="266860" y="2007699"/>
            <a:ext cx="2128232" cy="285267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Contexte et objectif</a:t>
            </a:r>
          </a:p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User stories</a:t>
            </a:r>
          </a:p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Architecture du projet</a:t>
            </a:r>
          </a:p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Stack Technique</a:t>
            </a:r>
          </a:p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Pipeline ETL</a:t>
            </a:r>
          </a:p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fr-FR" sz="1600"/>
              <a:t>Fonctionnement général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992405-1FEB-0450-A792-15FC5347E1A8}"/>
              </a:ext>
            </a:extLst>
          </p:cNvPr>
          <p:cNvSpPr txBox="1"/>
          <p:nvPr/>
        </p:nvSpPr>
        <p:spPr>
          <a:xfrm>
            <a:off x="3263661" y="4464170"/>
            <a:ext cx="3048000" cy="1156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cs typeface="Segoe UI"/>
              </a:rPr>
              <a:t>Collaboration &amp; Versioning</a:t>
            </a:r>
            <a:r>
              <a:rPr lang="en-US" sz="1600" dirty="0">
                <a:cs typeface="Segoe UI"/>
              </a:rPr>
              <a:t>​</a:t>
            </a:r>
            <a:endParaRPr lang="fr-FR" dirty="0"/>
          </a:p>
          <a:p>
            <a:pPr>
              <a:lnSpc>
                <a:spcPct val="150000"/>
              </a:lnSpc>
            </a:pPr>
            <a:r>
              <a:rPr lang="fr-FR" sz="1600" dirty="0">
                <a:cs typeface="Segoe UI"/>
              </a:rPr>
              <a:t>Limites &amp; Améliorations</a:t>
            </a:r>
            <a:r>
              <a:rPr lang="en-US" sz="1600" dirty="0">
                <a:cs typeface="Segoe U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US" sz="1600">
                <a:cs typeface="Segoe UI"/>
              </a:rPr>
              <a:t>Bilan</a:t>
            </a:r>
            <a:endParaRPr lang="en-US" sz="160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67FF-398A-21C4-7C65-7459100DB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7" descr="Arrière-plan numérique des points de données">
            <a:extLst>
              <a:ext uri="{FF2B5EF4-FFF2-40B4-BE49-F238E27FC236}">
                <a16:creationId xmlns:a16="http://schemas.microsoft.com/office/drawing/2014/main" id="{73D51FE8-56FB-C9C2-95B2-91225C4A05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38B44B-6D88-7B0E-0559-6C5607140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6" b="13367"/>
          <a:stretch>
            <a:fillRect/>
          </a:stretch>
        </p:blipFill>
        <p:spPr bwMode="auto">
          <a:xfrm>
            <a:off x="3451248" y="4069054"/>
            <a:ext cx="5289506" cy="222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231058D-2FF6-020D-7443-B7926B068E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57179"/>
              </p:ext>
            </p:extLst>
          </p:nvPr>
        </p:nvGraphicFramePr>
        <p:xfrm>
          <a:off x="506059" y="1195072"/>
          <a:ext cx="11179882" cy="231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itre 1">
            <a:extLst>
              <a:ext uri="{FF2B5EF4-FFF2-40B4-BE49-F238E27FC236}">
                <a16:creationId xmlns:a16="http://schemas.microsoft.com/office/drawing/2014/main" id="{1B324EEA-3EFB-C7C3-322E-D3CB516EB7E6}"/>
              </a:ext>
            </a:extLst>
          </p:cNvPr>
          <p:cNvSpPr txBox="1">
            <a:spLocks/>
          </p:cNvSpPr>
          <p:nvPr/>
        </p:nvSpPr>
        <p:spPr>
          <a:xfrm>
            <a:off x="281353" y="189763"/>
            <a:ext cx="11016911" cy="81762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fr-FR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FFFFFF"/>
                </a:solidFill>
              </a:rPr>
              <a:t>Contexte &amp; Objectifs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49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fr-FR"/>
            </a:defPPr>
          </a:lstStyle>
          <a:p>
            <a:r>
              <a:rPr lang="fr-FR"/>
              <a:t>User Stories principales</a:t>
            </a:r>
          </a:p>
        </p:txBody>
      </p:sp>
      <p:pic>
        <p:nvPicPr>
          <p:cNvPr id="7" name="Espace réservé pour une image 17" descr="Personne dessinant sur un tableau blanc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6" b="18246"/>
          <a:stretch>
            <a:fillRect/>
          </a:stretch>
        </p:blipFill>
        <p:spPr>
          <a:xfrm>
            <a:off x="550862" y="1435816"/>
            <a:ext cx="5435600" cy="3995650"/>
          </a:xfrm>
          <a:noFill/>
        </p:spPr>
      </p:pic>
      <p:sp>
        <p:nvSpPr>
          <p:cNvPr id="3" name="Sous-titre 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04898" y="1895892"/>
            <a:ext cx="5895674" cy="3075499"/>
          </a:xfrm>
        </p:spPr>
        <p:txBody>
          <a:bodyPr vert="horz" wrap="square" lIns="0" tIns="0" rIns="0" bIns="0" rtlCol="0" anchor="t">
            <a:normAutofit/>
          </a:bodyPr>
          <a:lstStyle>
            <a:defPPr>
              <a:defRPr lang="fr-FR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En tant qu’enseignant· e, je peux créer un quiz à partir des questions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En tant qu’</a:t>
            </a:r>
            <a:r>
              <a:rPr lang="fr-FR" sz="2400" dirty="0" err="1"/>
              <a:t>étudiant·e</a:t>
            </a:r>
            <a:r>
              <a:rPr lang="fr-FR" sz="2400" dirty="0"/>
              <a:t>, je peux me connecter et passer un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En tant qu’</a:t>
            </a:r>
            <a:r>
              <a:rPr lang="fr-FR" sz="2400" dirty="0" err="1"/>
              <a:t>administrateur·rice</a:t>
            </a:r>
            <a:r>
              <a:rPr lang="fr-FR" sz="2400" dirty="0"/>
              <a:t>, je peux importer les questions depuis un CSV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6BE31-FEAE-4E17-E284-174769E8B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7" descr="Arrière-plan numérique des points de données">
            <a:extLst>
              <a:ext uri="{FF2B5EF4-FFF2-40B4-BE49-F238E27FC236}">
                <a16:creationId xmlns:a16="http://schemas.microsoft.com/office/drawing/2014/main" id="{77A2CE30-4FEF-F4C6-B715-82439C380A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77FCB48-36A6-CB27-C027-40D785B62C37}"/>
              </a:ext>
            </a:extLst>
          </p:cNvPr>
          <p:cNvSpPr txBox="1">
            <a:spLocks/>
          </p:cNvSpPr>
          <p:nvPr/>
        </p:nvSpPr>
        <p:spPr>
          <a:xfrm>
            <a:off x="217422" y="525775"/>
            <a:ext cx="4940710" cy="132813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/>
              <a:t>Architecture du système</a:t>
            </a:r>
          </a:p>
        </p:txBody>
      </p:sp>
      <p:pic>
        <p:nvPicPr>
          <p:cNvPr id="13" name="Image 1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6510C576-02EA-FE4C-2FE0-235F6519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93" y="1844883"/>
            <a:ext cx="6260083" cy="421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5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DD6B1-05AB-106C-FD6C-0FEBB31D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7" descr="Arrière-plan numérique des points de données">
            <a:extLst>
              <a:ext uri="{FF2B5EF4-FFF2-40B4-BE49-F238E27FC236}">
                <a16:creationId xmlns:a16="http://schemas.microsoft.com/office/drawing/2014/main" id="{51C99734-CA4D-E055-403A-21DEE2C6E9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re 1">
            <a:extLst>
              <a:ext uri="{FF2B5EF4-FFF2-40B4-BE49-F238E27FC236}">
                <a16:creationId xmlns:a16="http://schemas.microsoft.com/office/drawing/2014/main" id="{A4032424-E038-0340-F1F6-AC71AB5747B6}"/>
              </a:ext>
            </a:extLst>
          </p:cNvPr>
          <p:cNvSpPr txBox="1">
            <a:spLocks/>
          </p:cNvSpPr>
          <p:nvPr/>
        </p:nvSpPr>
        <p:spPr>
          <a:xfrm>
            <a:off x="274168" y="2754724"/>
            <a:ext cx="3499114" cy="161460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fr-FR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FFFFFF"/>
                </a:solidFill>
              </a:rPr>
              <a:t>Stack technique</a:t>
            </a:r>
            <a:endParaRPr lang="fr-FR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F593DD55-1079-01CC-B101-9E562C2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24" y="504407"/>
            <a:ext cx="2250824" cy="17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44239B6-F530-E5FF-9C6C-B99AE9C8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672" y="923634"/>
            <a:ext cx="2576820" cy="158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87D5D9A-9F50-1406-5B1B-7849C5AC6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674" y="3566040"/>
            <a:ext cx="2340517" cy="130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CDB08A3-E98C-868F-C6A9-41735D9FF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26" y="2825222"/>
            <a:ext cx="3367002" cy="12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 descr="Une image contenant Graphique, Polic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B66926B9-1061-3354-ACEB-A29611130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44" y="5087350"/>
            <a:ext cx="2757850" cy="140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1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 1">
            <a:extLst>
              <a:ext uri="{FF2B5EF4-FFF2-40B4-BE49-F238E27FC236}">
                <a16:creationId xmlns:a16="http://schemas.microsoft.com/office/drawing/2014/main" id="{FC905F58-F2DA-F545-816C-9E4D7B7B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46" y="350484"/>
            <a:ext cx="2967069" cy="814416"/>
          </a:xfr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fr-FR"/>
            </a:defPPr>
          </a:lstStyle>
          <a:p>
            <a:r>
              <a:rPr lang="fr-FR"/>
              <a:t>Pipeline ETL</a:t>
            </a:r>
          </a:p>
        </p:txBody>
      </p:sp>
      <p:pic>
        <p:nvPicPr>
          <p:cNvPr id="10" name="Image 9" descr="Une image contenant capture d’écran, léger, toile, art&#10;&#10;Le contenu généré par l’IA peut être incorrect.">
            <a:extLst>
              <a:ext uri="{FF2B5EF4-FFF2-40B4-BE49-F238E27FC236}">
                <a16:creationId xmlns:a16="http://schemas.microsoft.com/office/drawing/2014/main" id="{F39D4B1F-F24A-1854-2E6B-F5164DFC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79" r="-3" b="-3"/>
          <a:stretch>
            <a:fillRect/>
          </a:stretch>
        </p:blipFill>
        <p:spPr>
          <a:xfrm>
            <a:off x="5860484" y="1177024"/>
            <a:ext cx="6326995" cy="4642631"/>
          </a:xfrm>
          <a:prstGeom prst="rect">
            <a:avLst/>
          </a:prstGeom>
          <a:noFill/>
        </p:spPr>
      </p:pic>
      <p:pic>
        <p:nvPicPr>
          <p:cNvPr id="22" name="Image 21" descr="A vertical ETL pipeline diagram with a tech-inspired design. From top to bottom: a CSV file icon labeled 'CSV', followed by three colored boxes labeled 'EXTRACT', 'TRANSFORM', and 'LOAD', each with a distinct and intense background color to stand out in a presentation. Arrows connect each stage downward, including a final arrow from 'LOAD' to a MongoDB database icon labeled 'MongoDB'. No title or extra labels outside the main flow.">
            <a:extLst>
              <a:ext uri="{FF2B5EF4-FFF2-40B4-BE49-F238E27FC236}">
                <a16:creationId xmlns:a16="http://schemas.microsoft.com/office/drawing/2014/main" id="{2E144127-9020-92F7-AF05-9CBE5FF10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125" y="1174630"/>
            <a:ext cx="3657600" cy="5486400"/>
          </a:xfrm>
          <a:prstGeom prst="rect">
            <a:avLst/>
          </a:prstGeom>
        </p:spPr>
      </p:pic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10C39709-03C0-CC1E-632A-036ABC4D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040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Fonctionnement général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5AC1DF3-D6B5-BA98-E50E-1385A0CB5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965095"/>
            <a:ext cx="5435600" cy="3995650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L’administrateur·ice</a:t>
            </a:r>
            <a:r>
              <a:rPr lang="en-US" dirty="0"/>
              <a:t> charge les questions dans MongoDB via </a:t>
            </a:r>
            <a:r>
              <a:rPr lang="en-US" dirty="0" err="1"/>
              <a:t>l’ETL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L’utilisateur·ice</a:t>
            </a:r>
            <a:r>
              <a:rPr lang="en-US" dirty="0"/>
              <a:t> </a:t>
            </a:r>
            <a:r>
              <a:rPr lang="en-US" dirty="0" err="1"/>
              <a:t>s'inscrit</a:t>
            </a:r>
            <a:r>
              <a:rPr lang="en-US" dirty="0"/>
              <a:t> via Flask (</a:t>
            </a:r>
            <a:r>
              <a:rPr lang="en-US" dirty="0" err="1"/>
              <a:t>stocké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SQLite)</a:t>
            </a:r>
            <a:endParaRPr lang="fr-FR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L'enseignant·e</a:t>
            </a:r>
            <a:r>
              <a:rPr lang="en-US" dirty="0"/>
              <a:t> </a:t>
            </a:r>
            <a:r>
              <a:rPr lang="en-US" dirty="0" err="1"/>
              <a:t>génère</a:t>
            </a:r>
            <a:r>
              <a:rPr lang="en-US" dirty="0"/>
              <a:t> un quiz</a:t>
            </a:r>
            <a:endParaRPr lang="fr-FR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L'étudiant·e</a:t>
            </a:r>
            <a:r>
              <a:rPr lang="en-US" dirty="0"/>
              <a:t> passe le quiz et </a:t>
            </a:r>
            <a:r>
              <a:rPr lang="en-US" dirty="0" err="1"/>
              <a:t>consulte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</a:t>
            </a:r>
            <a:r>
              <a:rPr lang="en-US" dirty="0" err="1"/>
              <a:t>résultats</a:t>
            </a:r>
            <a:endParaRPr lang="fr-F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F34A53B-78C6-CC2D-A8C1-FD2B664DA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r="-1" b="-1"/>
          <a:stretch>
            <a:fillRect/>
          </a:stretch>
        </p:blipFill>
        <p:spPr bwMode="auto">
          <a:xfrm>
            <a:off x="6301305" y="2000455"/>
            <a:ext cx="5339397" cy="39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léger, toile, art&#10;&#10;Le contenu généré par l’IA peut être incorrect.">
            <a:extLst>
              <a:ext uri="{FF2B5EF4-FFF2-40B4-BE49-F238E27FC236}">
                <a16:creationId xmlns:a16="http://schemas.microsoft.com/office/drawing/2014/main" id="{52D3A3E4-0C7D-68AD-9049-1A9E4063D7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C5BB66FD-4F6D-4A21-C110-F3D2DFB15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680"/>
            <a:ext cx="9144000" cy="2286000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err="1"/>
              <a:t>Démonstration</a:t>
            </a:r>
            <a:r>
              <a:rPr lang="en-US"/>
              <a:t> :</a:t>
            </a:r>
          </a:p>
        </p:txBody>
      </p:sp>
      <p:sp>
        <p:nvSpPr>
          <p:cNvPr id="20" name="Subtitle 3">
            <a:extLst>
              <a:ext uri="{FF2B5EF4-FFF2-40B4-BE49-F238E27FC236}">
                <a16:creationId xmlns:a16="http://schemas.microsoft.com/office/drawing/2014/main" id="{BFF55317-95F6-8702-0767-D067FF8F1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8792" y="3080973"/>
            <a:ext cx="4054416" cy="2803584"/>
          </a:xfrm>
        </p:spPr>
        <p:txBody>
          <a:bodyPr vert="horz"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600"/>
              <a:t>Vidéo 1 : création quiz côté </a:t>
            </a:r>
            <a:r>
              <a:rPr lang="fr-FR" sz="1600" err="1"/>
              <a:t>enseignant·e</a:t>
            </a:r>
          </a:p>
          <a:p>
            <a:pPr>
              <a:lnSpc>
                <a:spcPct val="100000"/>
              </a:lnSpc>
            </a:pPr>
            <a:r>
              <a:rPr lang="fr-FR" sz="1600"/>
              <a:t>Vidéo 2 : Enregistrement d'</a:t>
            </a:r>
            <a:r>
              <a:rPr lang="fr-FR" sz="1600" err="1"/>
              <a:t>un·e</a:t>
            </a:r>
            <a:r>
              <a:rPr lang="fr-FR" sz="1600"/>
              <a:t> </a:t>
            </a:r>
            <a:r>
              <a:rPr lang="fr-FR" sz="1600" err="1"/>
              <a:t>nouvel·le</a:t>
            </a:r>
            <a:r>
              <a:rPr lang="fr-FR" sz="1600"/>
              <a:t> élève</a:t>
            </a:r>
            <a:endParaRPr lang="en-US" sz="1600"/>
          </a:p>
          <a:p>
            <a:pPr>
              <a:lnSpc>
                <a:spcPct val="100000"/>
              </a:lnSpc>
            </a:pPr>
            <a:r>
              <a:rPr lang="fr-FR" sz="1600"/>
              <a:t>Vidéo 3 : accès au quiz</a:t>
            </a:r>
            <a:endParaRPr lang="en-US" sz="1600"/>
          </a:p>
          <a:p>
            <a:pPr>
              <a:lnSpc>
                <a:spcPct val="100000"/>
              </a:lnSpc>
            </a:pPr>
            <a:r>
              <a:rPr lang="fr-FR" sz="1600"/>
              <a:t>Vidéo 4 : interface </a:t>
            </a:r>
            <a:r>
              <a:rPr lang="fr-FR" sz="1600" err="1"/>
              <a:t>administrateur·ice</a:t>
            </a:r>
            <a:endParaRPr lang="fr-FR" sz="1600"/>
          </a:p>
          <a:p>
            <a:pPr>
              <a:lnSpc>
                <a:spcPct val="100000"/>
              </a:lnSpc>
            </a:pPr>
            <a:r>
              <a:rPr lang="fr-FR" sz="1600"/>
              <a:t>Vidéo 5 : route </a:t>
            </a:r>
            <a:r>
              <a:rPr lang="fr-FR" sz="1600" err="1"/>
              <a:t>FastAPI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21115303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249_TF33713516_Win32" id="{68F5DA36-7AFD-4994-ADBB-7ABDED33980C}" vid="{2EF42A7D-B881-482C-9EC1-15BDEC5D805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453D50567EC14BB7BA582DD8B402E9" ma:contentTypeVersion="9" ma:contentTypeDescription="Crée un document." ma:contentTypeScope="" ma:versionID="b2fc9d9f4d27b570a1c0d3212832f09a">
  <xsd:schema xmlns:xsd="http://www.w3.org/2001/XMLSchema" xmlns:xs="http://www.w3.org/2001/XMLSchema" xmlns:p="http://schemas.microsoft.com/office/2006/metadata/properties" xmlns:ns3="bc15cee0-d91a-4486-b466-96063a13510a" targetNamespace="http://schemas.microsoft.com/office/2006/metadata/properties" ma:root="true" ma:fieldsID="50843d6993d126b95523d3ab5d3f82fd" ns3:_="">
    <xsd:import namespace="bc15cee0-d91a-4486-b466-96063a13510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5cee0-d91a-4486-b466-96063a13510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c15cee0-d91a-4486-b466-96063a13510a" xsi:nil="true"/>
  </documentManagement>
</p:properties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D1CE8C-5DAD-4AB5-B347-8D446F87595D}">
  <ds:schemaRefs>
    <ds:schemaRef ds:uri="bc15cee0-d91a-4486-b466-96063a1351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bc15cee0-d91a-4486-b466-96063a13510a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{2D941F10-6C3B-44F1-9A42-580B32AAB297}TF7eddf224-c89c-478f-8f2f-bfb08689216919227c16_win32-afe0ca6c4e3f</Template>
  <TotalTime>1324</TotalTime>
  <Words>911</Words>
  <Application>Microsoft Office PowerPoint</Application>
  <PresentationFormat>Grand écran</PresentationFormat>
  <Paragraphs>114</Paragraphs>
  <Slides>18</Slides>
  <Notes>18</Notes>
  <HiddenSlides>0</HiddenSlides>
  <MMClips>5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Gill Sans MT</vt:lpstr>
      <vt:lpstr>Segoe UI</vt:lpstr>
      <vt:lpstr>Walbaum Display</vt:lpstr>
      <vt:lpstr>3DFloatVTI</vt:lpstr>
      <vt:lpstr>Projet Miskatonic Un générateur de Quiz Miskatonic University 2025</vt:lpstr>
      <vt:lpstr>Sommaire</vt:lpstr>
      <vt:lpstr>Présentation PowerPoint</vt:lpstr>
      <vt:lpstr>User Stories principales</vt:lpstr>
      <vt:lpstr>Présentation PowerPoint</vt:lpstr>
      <vt:lpstr>Présentation PowerPoint</vt:lpstr>
      <vt:lpstr>Pipeline ETL</vt:lpstr>
      <vt:lpstr>Fonctionnement général</vt:lpstr>
      <vt:lpstr>Démonstration :</vt:lpstr>
      <vt:lpstr>Création quiz côté enseignant·e</vt:lpstr>
      <vt:lpstr>Enregistrement d'un·e nouvel·le élève</vt:lpstr>
      <vt:lpstr>Accéder au quiz</vt:lpstr>
      <vt:lpstr>Interface admnistrateur·ice</vt:lpstr>
      <vt:lpstr>Routes FastAPI</vt:lpstr>
      <vt:lpstr>Collaboration &amp; Versioning</vt:lpstr>
      <vt:lpstr>Limites &amp; améliorations</vt:lpstr>
      <vt:lpstr>Bilan  Ce projet nous a permis de découvrir : </vt:lpstr>
      <vt:lpstr>Merci pour votre écoute !  Avez-vous 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Carole NOVAK (Code bzh BREST)</dc:creator>
  <cp:lastModifiedBy>Carole NOVAK (Code bzh BREST)</cp:lastModifiedBy>
  <cp:revision>16</cp:revision>
  <dcterms:created xsi:type="dcterms:W3CDTF">2025-10-14T14:06:43Z</dcterms:created>
  <dcterms:modified xsi:type="dcterms:W3CDTF">2025-10-22T08:07:34Z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0x01010001453D50567EC14BB7BA582DD8B402E9</vt:lpwstr>
  </property>
  <property fmtid="{D5CDD505-2E9C-101B-9397-08002B2CF9AE}" pid="3" name="MediaServiceImageTags">
    <vt:lpwstr/>
  </property>
</Properties>
</file>